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3D_16FA919C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40_67CEB1F9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49"/>
  </p:notesMasterIdLst>
  <p:sldIdLst>
    <p:sldId id="257" r:id="rId2"/>
    <p:sldId id="315" r:id="rId3"/>
    <p:sldId id="261" r:id="rId4"/>
    <p:sldId id="259" r:id="rId5"/>
    <p:sldId id="260" r:id="rId6"/>
    <p:sldId id="316" r:id="rId7"/>
    <p:sldId id="317" r:id="rId8"/>
    <p:sldId id="268" r:id="rId9"/>
    <p:sldId id="318" r:id="rId10"/>
    <p:sldId id="319" r:id="rId11"/>
    <p:sldId id="320" r:id="rId12"/>
    <p:sldId id="321" r:id="rId13"/>
    <p:sldId id="322" r:id="rId14"/>
    <p:sldId id="323" r:id="rId15"/>
    <p:sldId id="258" r:id="rId16"/>
    <p:sldId id="324" r:id="rId17"/>
    <p:sldId id="325" r:id="rId18"/>
    <p:sldId id="326" r:id="rId19"/>
    <p:sldId id="327" r:id="rId20"/>
    <p:sldId id="340" r:id="rId21"/>
    <p:sldId id="346" r:id="rId22"/>
    <p:sldId id="347" r:id="rId23"/>
    <p:sldId id="348" r:id="rId24"/>
    <p:sldId id="349" r:id="rId25"/>
    <p:sldId id="350" r:id="rId26"/>
    <p:sldId id="351" r:id="rId27"/>
    <p:sldId id="352" r:id="rId28"/>
    <p:sldId id="355" r:id="rId29"/>
    <p:sldId id="329" r:id="rId30"/>
    <p:sldId id="265" r:id="rId31"/>
    <p:sldId id="331" r:id="rId32"/>
    <p:sldId id="330" r:id="rId33"/>
    <p:sldId id="332" r:id="rId34"/>
    <p:sldId id="333" r:id="rId35"/>
    <p:sldId id="336" r:id="rId36"/>
    <p:sldId id="334" r:id="rId37"/>
    <p:sldId id="337" r:id="rId38"/>
    <p:sldId id="338" r:id="rId39"/>
    <p:sldId id="335" r:id="rId40"/>
    <p:sldId id="341" r:id="rId41"/>
    <p:sldId id="342" r:id="rId42"/>
    <p:sldId id="344" r:id="rId43"/>
    <p:sldId id="286" r:id="rId44"/>
    <p:sldId id="345" r:id="rId45"/>
    <p:sldId id="343" r:id="rId46"/>
    <p:sldId id="353" r:id="rId47"/>
    <p:sldId id="354" r:id="rId4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D3D8395-B380-1C28-1528-D428F62058B1}" name="lars-christian.gauch@basf.com" initials="LG" userId="lars-christian.gauch@basf.com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3F2B01-6386-4CED-A8AD-00A1BF92F83D}" v="23" dt="2024-07-16T05:08:13.017"/>
  </p1510:revLst>
</p1510:revInfo>
</file>

<file path=ppt/tableStyles.xml><?xml version="1.0" encoding="utf-8"?>
<a:tblStyleLst xmlns:a="http://schemas.openxmlformats.org/drawingml/2006/main" def="{4AF01474-E70F-460C-9F1D-5F229519F8AF}">
  <a:tblStyle styleId="{4AF01474-E70F-460C-9F1D-5F229519F8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Christian Gauch" userId="6d9763eb-5401-4b1e-a6a0-4553fea560d7" providerId="ADAL" clId="{573F2B01-6386-4CED-A8AD-00A1BF92F83D}"/>
    <pc:docChg chg="custSel addSld modSld sldOrd">
      <pc:chgData name="Lars Christian Gauch" userId="6d9763eb-5401-4b1e-a6a0-4553fea560d7" providerId="ADAL" clId="{573F2B01-6386-4CED-A8AD-00A1BF92F83D}" dt="2024-07-16T09:24:16.768" v="3049" actId="20577"/>
      <pc:docMkLst>
        <pc:docMk/>
      </pc:docMkLst>
      <pc:sldChg chg="delSp modSp mod">
        <pc:chgData name="Lars Christian Gauch" userId="6d9763eb-5401-4b1e-a6a0-4553fea560d7" providerId="ADAL" clId="{573F2B01-6386-4CED-A8AD-00A1BF92F83D}" dt="2024-07-16T05:12:18.930" v="2920" actId="21"/>
        <pc:sldMkLst>
          <pc:docMk/>
          <pc:sldMk cId="0" sldId="258"/>
        </pc:sldMkLst>
        <pc:spChg chg="mod">
          <ac:chgData name="Lars Christian Gauch" userId="6d9763eb-5401-4b1e-a6a0-4553fea560d7" providerId="ADAL" clId="{573F2B01-6386-4CED-A8AD-00A1BF92F83D}" dt="2024-07-16T05:11:39.670" v="2919" actId="20577"/>
          <ac:spMkLst>
            <pc:docMk/>
            <pc:sldMk cId="0" sldId="258"/>
            <ac:spMk id="440" creationId="{00000000-0000-0000-0000-000000000000}"/>
          </ac:spMkLst>
        </pc:spChg>
        <pc:picChg chg="del">
          <ac:chgData name="Lars Christian Gauch" userId="6d9763eb-5401-4b1e-a6a0-4553fea560d7" providerId="ADAL" clId="{573F2B01-6386-4CED-A8AD-00A1BF92F83D}" dt="2024-07-16T05:12:18.930" v="2920" actId="21"/>
          <ac:picMkLst>
            <pc:docMk/>
            <pc:sldMk cId="0" sldId="258"/>
            <ac:picMk id="442" creationId="{00000000-0000-0000-0000-000000000000}"/>
          </ac:picMkLst>
        </pc:picChg>
      </pc:sldChg>
      <pc:sldChg chg="modSp mod addCm">
        <pc:chgData name="Lars Christian Gauch" userId="6d9763eb-5401-4b1e-a6a0-4553fea560d7" providerId="ADAL" clId="{573F2B01-6386-4CED-A8AD-00A1BF92F83D}" dt="2024-07-16T09:14:22.479" v="3030"/>
        <pc:sldMkLst>
          <pc:docMk/>
          <pc:sldMk cId="0" sldId="259"/>
        </pc:sldMkLst>
        <pc:spChg chg="mod">
          <ac:chgData name="Lars Christian Gauch" userId="6d9763eb-5401-4b1e-a6a0-4553fea560d7" providerId="ADAL" clId="{573F2B01-6386-4CED-A8AD-00A1BF92F83D}" dt="2024-07-16T09:02:12.597" v="2996" actId="20577"/>
          <ac:spMkLst>
            <pc:docMk/>
            <pc:sldMk cId="0" sldId="259"/>
            <ac:spMk id="456" creationId="{00000000-0000-0000-0000-000000000000}"/>
          </ac:spMkLst>
        </pc:spChg>
        <pc:spChg chg="mod">
          <ac:chgData name="Lars Christian Gauch" userId="6d9763eb-5401-4b1e-a6a0-4553fea560d7" providerId="ADAL" clId="{573F2B01-6386-4CED-A8AD-00A1BF92F83D}" dt="2024-07-16T09:09:32.170" v="3029" actId="20577"/>
          <ac:spMkLst>
            <pc:docMk/>
            <pc:sldMk cId="0" sldId="259"/>
            <ac:spMk id="461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ars Christian Gauch" userId="6d9763eb-5401-4b1e-a6a0-4553fea560d7" providerId="ADAL" clId="{573F2B01-6386-4CED-A8AD-00A1BF92F83D}" dt="2024-07-16T09:14:22.479" v="3030"/>
              <pc2:cmMkLst xmlns:pc2="http://schemas.microsoft.com/office/powerpoint/2019/9/main/command">
                <pc:docMk/>
                <pc:sldMk cId="0" sldId="259"/>
                <pc2:cmMk id="{40921089-E35D-4BF7-8715-F00232AB20B9}"/>
              </pc2:cmMkLst>
            </pc226:cmChg>
          </p:ext>
        </pc:extLst>
      </pc:sldChg>
      <pc:sldChg chg="addSp delSp modSp mod ord">
        <pc:chgData name="Lars Christian Gauch" userId="6d9763eb-5401-4b1e-a6a0-4553fea560d7" providerId="ADAL" clId="{573F2B01-6386-4CED-A8AD-00A1BF92F83D}" dt="2024-07-15T16:37:27.007" v="754"/>
        <pc:sldMkLst>
          <pc:docMk/>
          <pc:sldMk cId="0" sldId="268"/>
        </pc:sldMkLst>
        <pc:spChg chg="add mod">
          <ac:chgData name="Lars Christian Gauch" userId="6d9763eb-5401-4b1e-a6a0-4553fea560d7" providerId="ADAL" clId="{573F2B01-6386-4CED-A8AD-00A1BF92F83D}" dt="2024-07-15T16:31:28.196" v="617" actId="403"/>
          <ac:spMkLst>
            <pc:docMk/>
            <pc:sldMk cId="0" sldId="268"/>
            <ac:spMk id="2" creationId="{39327E4C-4781-F9ED-BC80-9D80E448FF3B}"/>
          </ac:spMkLst>
        </pc:spChg>
        <pc:spChg chg="add mod">
          <ac:chgData name="Lars Christian Gauch" userId="6d9763eb-5401-4b1e-a6a0-4553fea560d7" providerId="ADAL" clId="{573F2B01-6386-4CED-A8AD-00A1BF92F83D}" dt="2024-07-15T16:31:43.101" v="619" actId="1076"/>
          <ac:spMkLst>
            <pc:docMk/>
            <pc:sldMk cId="0" sldId="268"/>
            <ac:spMk id="3" creationId="{A1D3D9C7-F9E0-6044-C4CF-1CEF9F334180}"/>
          </ac:spMkLst>
        </pc:spChg>
        <pc:spChg chg="add mod">
          <ac:chgData name="Lars Christian Gauch" userId="6d9763eb-5401-4b1e-a6a0-4553fea560d7" providerId="ADAL" clId="{573F2B01-6386-4CED-A8AD-00A1BF92F83D}" dt="2024-07-15T16:32:53.716" v="663" actId="20577"/>
          <ac:spMkLst>
            <pc:docMk/>
            <pc:sldMk cId="0" sldId="268"/>
            <ac:spMk id="4" creationId="{1CE6346F-B4E6-8D2A-E88D-B52A150321D5}"/>
          </ac:spMkLst>
        </pc:spChg>
        <pc:spChg chg="add mod">
          <ac:chgData name="Lars Christian Gauch" userId="6d9763eb-5401-4b1e-a6a0-4553fea560d7" providerId="ADAL" clId="{573F2B01-6386-4CED-A8AD-00A1BF92F83D}" dt="2024-07-15T16:34:47.198" v="750" actId="1076"/>
          <ac:spMkLst>
            <pc:docMk/>
            <pc:sldMk cId="0" sldId="268"/>
            <ac:spMk id="5" creationId="{A145640B-0003-7460-7DC3-321FFB5C245D}"/>
          </ac:spMkLst>
        </pc:spChg>
        <pc:spChg chg="add del mod">
          <ac:chgData name="Lars Christian Gauch" userId="6d9763eb-5401-4b1e-a6a0-4553fea560d7" providerId="ADAL" clId="{573F2B01-6386-4CED-A8AD-00A1BF92F83D}" dt="2024-07-15T16:34:55.911" v="752" actId="21"/>
          <ac:spMkLst>
            <pc:docMk/>
            <pc:sldMk cId="0" sldId="268"/>
            <ac:spMk id="7" creationId="{F5057BDD-3512-1C51-55BC-555AAE4C3891}"/>
          </ac:spMkLst>
        </pc:spChg>
        <pc:spChg chg="add del mod">
          <ac:chgData name="Lars Christian Gauch" userId="6d9763eb-5401-4b1e-a6a0-4553fea560d7" providerId="ADAL" clId="{573F2B01-6386-4CED-A8AD-00A1BF92F83D}" dt="2024-07-15T16:37:27.007" v="754"/>
          <ac:spMkLst>
            <pc:docMk/>
            <pc:sldMk cId="0" sldId="268"/>
            <ac:spMk id="9" creationId="{D421C33A-C728-EE40-4190-22230EF06875}"/>
          </ac:spMkLst>
        </pc:spChg>
        <pc:spChg chg="del">
          <ac:chgData name="Lars Christian Gauch" userId="6d9763eb-5401-4b1e-a6a0-4553fea560d7" providerId="ADAL" clId="{573F2B01-6386-4CED-A8AD-00A1BF92F83D}" dt="2024-07-15T16:34:49.378" v="751" actId="21"/>
          <ac:spMkLst>
            <pc:docMk/>
            <pc:sldMk cId="0" sldId="268"/>
            <ac:spMk id="667" creationId="{00000000-0000-0000-0000-000000000000}"/>
          </ac:spMkLst>
        </pc:spChg>
        <pc:spChg chg="del mod">
          <ac:chgData name="Lars Christian Gauch" userId="6d9763eb-5401-4b1e-a6a0-4553fea560d7" providerId="ADAL" clId="{573F2B01-6386-4CED-A8AD-00A1BF92F83D}" dt="2024-07-15T16:30:21.940" v="608" actId="21"/>
          <ac:spMkLst>
            <pc:docMk/>
            <pc:sldMk cId="0" sldId="268"/>
            <ac:spMk id="668" creationId="{00000000-0000-0000-0000-000000000000}"/>
          </ac:spMkLst>
        </pc:spChg>
        <pc:picChg chg="add mod">
          <ac:chgData name="Lars Christian Gauch" userId="6d9763eb-5401-4b1e-a6a0-4553fea560d7" providerId="ADAL" clId="{573F2B01-6386-4CED-A8AD-00A1BF92F83D}" dt="2024-07-15T16:37:27.007" v="754"/>
          <ac:picMkLst>
            <pc:docMk/>
            <pc:sldMk cId="0" sldId="268"/>
            <ac:picMk id="10" creationId="{D3265A30-0076-859F-EA15-6DD78028231A}"/>
          </ac:picMkLst>
        </pc:picChg>
        <pc:picChg chg="del">
          <ac:chgData name="Lars Christian Gauch" userId="6d9763eb-5401-4b1e-a6a0-4553fea560d7" providerId="ADAL" clId="{573F2B01-6386-4CED-A8AD-00A1BF92F83D}" dt="2024-07-15T16:35:50.667" v="753" actId="21"/>
          <ac:picMkLst>
            <pc:docMk/>
            <pc:sldMk cId="0" sldId="268"/>
            <ac:picMk id="669" creationId="{00000000-0000-0000-0000-000000000000}"/>
          </ac:picMkLst>
        </pc:picChg>
      </pc:sldChg>
      <pc:sldChg chg="modSp mod">
        <pc:chgData name="Lars Christian Gauch" userId="6d9763eb-5401-4b1e-a6a0-4553fea560d7" providerId="ADAL" clId="{573F2B01-6386-4CED-A8AD-00A1BF92F83D}" dt="2024-07-16T09:18:55.002" v="3033" actId="20577"/>
        <pc:sldMkLst>
          <pc:docMk/>
          <pc:sldMk cId="564658640" sldId="315"/>
        </pc:sldMkLst>
        <pc:spChg chg="mod">
          <ac:chgData name="Lars Christian Gauch" userId="6d9763eb-5401-4b1e-a6a0-4553fea560d7" providerId="ADAL" clId="{573F2B01-6386-4CED-A8AD-00A1BF92F83D}" dt="2024-07-16T09:18:55.002" v="3033" actId="20577"/>
          <ac:spMkLst>
            <pc:docMk/>
            <pc:sldMk cId="564658640" sldId="315"/>
            <ac:spMk id="9" creationId="{0B6DE83C-224E-9A61-DCD7-0A649818B2CE}"/>
          </ac:spMkLst>
        </pc:spChg>
      </pc:sldChg>
      <pc:sldChg chg="addSp modSp mod">
        <pc:chgData name="Lars Christian Gauch" userId="6d9763eb-5401-4b1e-a6a0-4553fea560d7" providerId="ADAL" clId="{573F2B01-6386-4CED-A8AD-00A1BF92F83D}" dt="2024-07-16T01:38:09.807" v="1498" actId="1076"/>
        <pc:sldMkLst>
          <pc:docMk/>
          <pc:sldMk cId="314542185" sldId="316"/>
        </pc:sldMkLst>
        <pc:spChg chg="add mod">
          <ac:chgData name="Lars Christian Gauch" userId="6d9763eb-5401-4b1e-a6a0-4553fea560d7" providerId="ADAL" clId="{573F2B01-6386-4CED-A8AD-00A1BF92F83D}" dt="2024-07-16T01:31:54.840" v="1401" actId="207"/>
          <ac:spMkLst>
            <pc:docMk/>
            <pc:sldMk cId="314542185" sldId="316"/>
            <ac:spMk id="2" creationId="{0F7646C2-8E87-60C5-F758-6C1497A76AC5}"/>
          </ac:spMkLst>
        </pc:spChg>
        <pc:spChg chg="add mod">
          <ac:chgData name="Lars Christian Gauch" userId="6d9763eb-5401-4b1e-a6a0-4553fea560d7" providerId="ADAL" clId="{573F2B01-6386-4CED-A8AD-00A1BF92F83D}" dt="2024-07-16T01:35:50.341" v="1408" actId="20577"/>
          <ac:spMkLst>
            <pc:docMk/>
            <pc:sldMk cId="314542185" sldId="316"/>
            <ac:spMk id="3" creationId="{CADD28F8-110B-78F0-B799-0EE5EA99B806}"/>
          </ac:spMkLst>
        </pc:spChg>
        <pc:spChg chg="add mod">
          <ac:chgData name="Lars Christian Gauch" userId="6d9763eb-5401-4b1e-a6a0-4553fea560d7" providerId="ADAL" clId="{573F2B01-6386-4CED-A8AD-00A1BF92F83D}" dt="2024-07-16T01:37:33.711" v="1441" actId="20577"/>
          <ac:spMkLst>
            <pc:docMk/>
            <pc:sldMk cId="314542185" sldId="316"/>
            <ac:spMk id="4" creationId="{336085E7-8251-CDCF-7A9D-D5BDDF973F69}"/>
          </ac:spMkLst>
        </pc:spChg>
        <pc:spChg chg="add mod">
          <ac:chgData name="Lars Christian Gauch" userId="6d9763eb-5401-4b1e-a6a0-4553fea560d7" providerId="ADAL" clId="{573F2B01-6386-4CED-A8AD-00A1BF92F83D}" dt="2024-07-16T01:38:09.807" v="1498" actId="1076"/>
          <ac:spMkLst>
            <pc:docMk/>
            <pc:sldMk cId="314542185" sldId="316"/>
            <ac:spMk id="5" creationId="{07825A8B-C461-29B1-30C2-DA9E05FC1854}"/>
          </ac:spMkLst>
        </pc:spChg>
        <pc:spChg chg="mod">
          <ac:chgData name="Lars Christian Gauch" userId="6d9763eb-5401-4b1e-a6a0-4553fea560d7" providerId="ADAL" clId="{573F2B01-6386-4CED-A8AD-00A1BF92F83D}" dt="2024-07-16T00:57:13.501" v="833" actId="20577"/>
          <ac:spMkLst>
            <pc:docMk/>
            <pc:sldMk cId="314542185" sldId="316"/>
            <ac:spMk id="431" creationId="{00000000-0000-0000-0000-000000000000}"/>
          </ac:spMkLst>
        </pc:spChg>
        <pc:spChg chg="mod">
          <ac:chgData name="Lars Christian Gauch" userId="6d9763eb-5401-4b1e-a6a0-4553fea560d7" providerId="ADAL" clId="{573F2B01-6386-4CED-A8AD-00A1BF92F83D}" dt="2024-07-16T00:58:02.637" v="900" actId="20577"/>
          <ac:spMkLst>
            <pc:docMk/>
            <pc:sldMk cId="314542185" sldId="316"/>
            <ac:spMk id="433" creationId="{00000000-0000-0000-0000-000000000000}"/>
          </ac:spMkLst>
        </pc:spChg>
        <pc:spChg chg="mod">
          <ac:chgData name="Lars Christian Gauch" userId="6d9763eb-5401-4b1e-a6a0-4553fea560d7" providerId="ADAL" clId="{573F2B01-6386-4CED-A8AD-00A1BF92F83D}" dt="2024-07-16T01:30:11.598" v="1381" actId="20577"/>
          <ac:spMkLst>
            <pc:docMk/>
            <pc:sldMk cId="314542185" sldId="316"/>
            <ac:spMk id="434" creationId="{00000000-0000-0000-0000-000000000000}"/>
          </ac:spMkLst>
        </pc:spChg>
        <pc:spChg chg="mod">
          <ac:chgData name="Lars Christian Gauch" userId="6d9763eb-5401-4b1e-a6a0-4553fea560d7" providerId="ADAL" clId="{573F2B01-6386-4CED-A8AD-00A1BF92F83D}" dt="2024-07-16T01:32:28.977" v="1403" actId="1076"/>
          <ac:spMkLst>
            <pc:docMk/>
            <pc:sldMk cId="314542185" sldId="316"/>
            <ac:spMk id="435" creationId="{00000000-0000-0000-0000-000000000000}"/>
          </ac:spMkLst>
        </pc:spChg>
        <pc:graphicFrameChg chg="mod modGraphic">
          <ac:chgData name="Lars Christian Gauch" userId="6d9763eb-5401-4b1e-a6a0-4553fea560d7" providerId="ADAL" clId="{573F2B01-6386-4CED-A8AD-00A1BF92F83D}" dt="2024-07-16T01:29:49.707" v="1380" actId="1076"/>
          <ac:graphicFrameMkLst>
            <pc:docMk/>
            <pc:sldMk cId="314542185" sldId="316"/>
            <ac:graphicFrameMk id="432" creationId="{00000000-0000-0000-0000-000000000000}"/>
          </ac:graphicFrameMkLst>
        </pc:graphicFrameChg>
      </pc:sldChg>
      <pc:sldChg chg="addSp delSp modSp add mod ord addCm">
        <pc:chgData name="Lars Christian Gauch" userId="6d9763eb-5401-4b1e-a6a0-4553fea560d7" providerId="ADAL" clId="{573F2B01-6386-4CED-A8AD-00A1BF92F83D}" dt="2024-07-16T09:00:00.042" v="2994"/>
        <pc:sldMkLst>
          <pc:docMk/>
          <pc:sldMk cId="385520028" sldId="317"/>
        </pc:sldMkLst>
        <pc:spChg chg="add mod">
          <ac:chgData name="Lars Christian Gauch" userId="6d9763eb-5401-4b1e-a6a0-4553fea560d7" providerId="ADAL" clId="{573F2B01-6386-4CED-A8AD-00A1BF92F83D}" dt="2024-07-15T16:22:16.012" v="205" actId="20577"/>
          <ac:spMkLst>
            <pc:docMk/>
            <pc:sldMk cId="385520028" sldId="317"/>
            <ac:spMk id="2" creationId="{AA75A89C-E082-97B9-5339-FEDD8758DCD8}"/>
          </ac:spMkLst>
        </pc:spChg>
        <pc:spChg chg="add del mod">
          <ac:chgData name="Lars Christian Gauch" userId="6d9763eb-5401-4b1e-a6a0-4553fea560d7" providerId="ADAL" clId="{573F2B01-6386-4CED-A8AD-00A1BF92F83D}" dt="2024-07-15T15:44:19.900" v="196" actId="21"/>
          <ac:spMkLst>
            <pc:docMk/>
            <pc:sldMk cId="385520028" sldId="317"/>
            <ac:spMk id="4" creationId="{AA77E133-BD92-1C70-290E-A309404A643A}"/>
          </ac:spMkLst>
        </pc:spChg>
        <pc:spChg chg="add del mod">
          <ac:chgData name="Lars Christian Gauch" userId="6d9763eb-5401-4b1e-a6a0-4553fea560d7" providerId="ADAL" clId="{573F2B01-6386-4CED-A8AD-00A1BF92F83D}" dt="2024-07-15T15:44:29.804" v="198" actId="21"/>
          <ac:spMkLst>
            <pc:docMk/>
            <pc:sldMk cId="385520028" sldId="317"/>
            <ac:spMk id="6" creationId="{CEADBD5E-2C7A-4352-D20E-16ED3B859440}"/>
          </ac:spMkLst>
        </pc:spChg>
        <pc:spChg chg="add del mod">
          <ac:chgData name="Lars Christian Gauch" userId="6d9763eb-5401-4b1e-a6a0-4553fea560d7" providerId="ADAL" clId="{573F2B01-6386-4CED-A8AD-00A1BF92F83D}" dt="2024-07-15T15:44:39.809" v="200" actId="21"/>
          <ac:spMkLst>
            <pc:docMk/>
            <pc:sldMk cId="385520028" sldId="317"/>
            <ac:spMk id="8" creationId="{4101D8DE-7525-8EF2-E7C9-49CF5EE8648B}"/>
          </ac:spMkLst>
        </pc:spChg>
        <pc:spChg chg="mod">
          <ac:chgData name="Lars Christian Gauch" userId="6d9763eb-5401-4b1e-a6a0-4553fea560d7" providerId="ADAL" clId="{573F2B01-6386-4CED-A8AD-00A1BF92F83D}" dt="2024-07-15T16:29:00.154" v="446" actId="1076"/>
          <ac:spMkLst>
            <pc:docMk/>
            <pc:sldMk cId="385520028" sldId="317"/>
            <ac:spMk id="571" creationId="{00000000-0000-0000-0000-000000000000}"/>
          </ac:spMkLst>
        </pc:spChg>
        <pc:spChg chg="mod">
          <ac:chgData name="Lars Christian Gauch" userId="6d9763eb-5401-4b1e-a6a0-4553fea560d7" providerId="ADAL" clId="{573F2B01-6386-4CED-A8AD-00A1BF92F83D}" dt="2024-07-16T05:48:48.912" v="2967" actId="1076"/>
          <ac:spMkLst>
            <pc:docMk/>
            <pc:sldMk cId="385520028" sldId="317"/>
            <ac:spMk id="572" creationId="{00000000-0000-0000-0000-000000000000}"/>
          </ac:spMkLst>
        </pc:spChg>
        <pc:spChg chg="mod">
          <ac:chgData name="Lars Christian Gauch" userId="6d9763eb-5401-4b1e-a6a0-4553fea560d7" providerId="ADAL" clId="{573F2B01-6386-4CED-A8AD-00A1BF92F83D}" dt="2024-07-16T05:49:01.113" v="2968" actId="1076"/>
          <ac:spMkLst>
            <pc:docMk/>
            <pc:sldMk cId="385520028" sldId="317"/>
            <ac:spMk id="573" creationId="{00000000-0000-0000-0000-000000000000}"/>
          </ac:spMkLst>
        </pc:spChg>
        <pc:spChg chg="mod">
          <ac:chgData name="Lars Christian Gauch" userId="6d9763eb-5401-4b1e-a6a0-4553fea560d7" providerId="ADAL" clId="{573F2B01-6386-4CED-A8AD-00A1BF92F83D}" dt="2024-07-15T15:41:30.832" v="54" actId="20577"/>
          <ac:spMkLst>
            <pc:docMk/>
            <pc:sldMk cId="385520028" sldId="317"/>
            <ac:spMk id="574" creationId="{00000000-0000-0000-0000-000000000000}"/>
          </ac:spMkLst>
        </pc:spChg>
        <pc:spChg chg="del">
          <ac:chgData name="Lars Christian Gauch" userId="6d9763eb-5401-4b1e-a6a0-4553fea560d7" providerId="ADAL" clId="{573F2B01-6386-4CED-A8AD-00A1BF92F83D}" dt="2024-07-15T15:44:15.685" v="195" actId="21"/>
          <ac:spMkLst>
            <pc:docMk/>
            <pc:sldMk cId="385520028" sldId="317"/>
            <ac:spMk id="575" creationId="{00000000-0000-0000-0000-000000000000}"/>
          </ac:spMkLst>
        </pc:spChg>
        <pc:spChg chg="del">
          <ac:chgData name="Lars Christian Gauch" userId="6d9763eb-5401-4b1e-a6a0-4553fea560d7" providerId="ADAL" clId="{573F2B01-6386-4CED-A8AD-00A1BF92F83D}" dt="2024-07-15T15:44:25.634" v="197" actId="21"/>
          <ac:spMkLst>
            <pc:docMk/>
            <pc:sldMk cId="385520028" sldId="317"/>
            <ac:spMk id="576" creationId="{00000000-0000-0000-0000-000000000000}"/>
          </ac:spMkLst>
        </pc:spChg>
        <pc:spChg chg="del">
          <ac:chgData name="Lars Christian Gauch" userId="6d9763eb-5401-4b1e-a6a0-4553fea560d7" providerId="ADAL" clId="{573F2B01-6386-4CED-A8AD-00A1BF92F83D}" dt="2024-07-15T15:44:33.565" v="199" actId="21"/>
          <ac:spMkLst>
            <pc:docMk/>
            <pc:sldMk cId="385520028" sldId="317"/>
            <ac:spMk id="577" creationId="{00000000-0000-0000-0000-000000000000}"/>
          </ac:spMkLst>
        </pc:spChg>
        <pc:grpChg chg="del">
          <ac:chgData name="Lars Christian Gauch" userId="6d9763eb-5401-4b1e-a6a0-4553fea560d7" providerId="ADAL" clId="{573F2B01-6386-4CED-A8AD-00A1BF92F83D}" dt="2024-07-15T16:25:58.656" v="389" actId="21"/>
          <ac:grpSpMkLst>
            <pc:docMk/>
            <pc:sldMk cId="385520028" sldId="317"/>
            <ac:grpSpMk id="581" creationId="{00000000-0000-0000-0000-000000000000}"/>
          </ac:grpSpMkLst>
        </pc:grpChg>
        <pc:grpChg chg="del">
          <ac:chgData name="Lars Christian Gauch" userId="6d9763eb-5401-4b1e-a6a0-4553fea560d7" providerId="ADAL" clId="{573F2B01-6386-4CED-A8AD-00A1BF92F83D}" dt="2024-07-15T16:26:59.336" v="397" actId="21"/>
          <ac:grpSpMkLst>
            <pc:docMk/>
            <pc:sldMk cId="385520028" sldId="317"/>
            <ac:grpSpMk id="588" creationId="{00000000-0000-0000-0000-000000000000}"/>
          </ac:grpSpMkLst>
        </pc:grpChg>
        <pc:picChg chg="add mod">
          <ac:chgData name="Lars Christian Gauch" userId="6d9763eb-5401-4b1e-a6a0-4553fea560d7" providerId="ADAL" clId="{573F2B01-6386-4CED-A8AD-00A1BF92F83D}" dt="2024-07-15T16:26:43.282" v="395" actId="1076"/>
          <ac:picMkLst>
            <pc:docMk/>
            <pc:sldMk cId="385520028" sldId="317"/>
            <ac:picMk id="10" creationId="{29E98501-BB40-E924-4644-988427FD6EC8}"/>
          </ac:picMkLst>
        </pc:picChg>
        <pc:picChg chg="add mod">
          <ac:chgData name="Lars Christian Gauch" userId="6d9763eb-5401-4b1e-a6a0-4553fea560d7" providerId="ADAL" clId="{573F2B01-6386-4CED-A8AD-00A1BF92F83D}" dt="2024-07-15T16:27:56.437" v="402" actId="1076"/>
          <ac:picMkLst>
            <pc:docMk/>
            <pc:sldMk cId="385520028" sldId="317"/>
            <ac:picMk id="12" creationId="{8E17BE79-2C76-7D55-8271-0026F6DF2A0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ars Christian Gauch" userId="6d9763eb-5401-4b1e-a6a0-4553fea560d7" providerId="ADAL" clId="{573F2B01-6386-4CED-A8AD-00A1BF92F83D}" dt="2024-07-16T09:00:00.042" v="2994"/>
              <pc2:cmMkLst xmlns:pc2="http://schemas.microsoft.com/office/powerpoint/2019/9/main/command">
                <pc:docMk/>
                <pc:sldMk cId="385520028" sldId="317"/>
                <pc2:cmMk id="{8433E446-2C3A-4708-99A4-848B284B7EF0}"/>
              </pc2:cmMkLst>
            </pc226:cmChg>
          </p:ext>
        </pc:extLst>
      </pc:sldChg>
      <pc:sldChg chg="addSp delSp modSp add mod">
        <pc:chgData name="Lars Christian Gauch" userId="6d9763eb-5401-4b1e-a6a0-4553fea560d7" providerId="ADAL" clId="{573F2B01-6386-4CED-A8AD-00A1BF92F83D}" dt="2024-07-16T02:46:51.196" v="2239" actId="1076"/>
        <pc:sldMkLst>
          <pc:docMk/>
          <pc:sldMk cId="1368521447" sldId="318"/>
        </pc:sldMkLst>
        <pc:spChg chg="del">
          <ac:chgData name="Lars Christian Gauch" userId="6d9763eb-5401-4b1e-a6a0-4553fea560d7" providerId="ADAL" clId="{573F2B01-6386-4CED-A8AD-00A1BF92F83D}" dt="2024-07-16T02:10:03.295" v="1501" actId="21"/>
          <ac:spMkLst>
            <pc:docMk/>
            <pc:sldMk cId="1368521447" sldId="318"/>
            <ac:spMk id="2" creationId="{0F7646C2-8E87-60C5-F758-6C1497A76AC5}"/>
          </ac:spMkLst>
        </pc:spChg>
        <pc:spChg chg="del">
          <ac:chgData name="Lars Christian Gauch" userId="6d9763eb-5401-4b1e-a6a0-4553fea560d7" providerId="ADAL" clId="{573F2B01-6386-4CED-A8AD-00A1BF92F83D}" dt="2024-07-16T02:10:47.056" v="1557" actId="21"/>
          <ac:spMkLst>
            <pc:docMk/>
            <pc:sldMk cId="1368521447" sldId="318"/>
            <ac:spMk id="3" creationId="{CADD28F8-110B-78F0-B799-0EE5EA99B806}"/>
          </ac:spMkLst>
        </pc:spChg>
        <pc:spChg chg="del mod">
          <ac:chgData name="Lars Christian Gauch" userId="6d9763eb-5401-4b1e-a6a0-4553fea560d7" providerId="ADAL" clId="{573F2B01-6386-4CED-A8AD-00A1BF92F83D}" dt="2024-07-16T02:11:34.332" v="1595"/>
          <ac:spMkLst>
            <pc:docMk/>
            <pc:sldMk cId="1368521447" sldId="318"/>
            <ac:spMk id="4" creationId="{336085E7-8251-CDCF-7A9D-D5BDDF973F69}"/>
          </ac:spMkLst>
        </pc:spChg>
        <pc:spChg chg="del mod">
          <ac:chgData name="Lars Christian Gauch" userId="6d9763eb-5401-4b1e-a6a0-4553fea560d7" providerId="ADAL" clId="{573F2B01-6386-4CED-A8AD-00A1BF92F83D}" dt="2024-07-16T02:10:51.370" v="1560"/>
          <ac:spMkLst>
            <pc:docMk/>
            <pc:sldMk cId="1368521447" sldId="318"/>
            <ac:spMk id="5" creationId="{07825A8B-C461-29B1-30C2-DA9E05FC1854}"/>
          </ac:spMkLst>
        </pc:spChg>
        <pc:spChg chg="add mod">
          <ac:chgData name="Lars Christian Gauch" userId="6d9763eb-5401-4b1e-a6a0-4553fea560d7" providerId="ADAL" clId="{573F2B01-6386-4CED-A8AD-00A1BF92F83D}" dt="2024-07-16T02:45:48.164" v="2232" actId="1076"/>
          <ac:spMkLst>
            <pc:docMk/>
            <pc:sldMk cId="1368521447" sldId="318"/>
            <ac:spMk id="6" creationId="{7E4FB207-2EBF-57DF-BFF2-D5DEE68DD30B}"/>
          </ac:spMkLst>
        </pc:spChg>
        <pc:spChg chg="add mod">
          <ac:chgData name="Lars Christian Gauch" userId="6d9763eb-5401-4b1e-a6a0-4553fea560d7" providerId="ADAL" clId="{573F2B01-6386-4CED-A8AD-00A1BF92F83D}" dt="2024-07-16T02:46:01.780" v="2235" actId="1076"/>
          <ac:spMkLst>
            <pc:docMk/>
            <pc:sldMk cId="1368521447" sldId="318"/>
            <ac:spMk id="7" creationId="{FD68FCB3-26B9-4C41-3F33-F0CD7201B7D0}"/>
          </ac:spMkLst>
        </pc:spChg>
        <pc:spChg chg="add mod">
          <ac:chgData name="Lars Christian Gauch" userId="6d9763eb-5401-4b1e-a6a0-4553fea560d7" providerId="ADAL" clId="{573F2B01-6386-4CED-A8AD-00A1BF92F83D}" dt="2024-07-16T02:46:41.195" v="2238" actId="1076"/>
          <ac:spMkLst>
            <pc:docMk/>
            <pc:sldMk cId="1368521447" sldId="318"/>
            <ac:spMk id="8" creationId="{92DD373E-7B69-A694-5D79-68C0C43ACC40}"/>
          </ac:spMkLst>
        </pc:spChg>
        <pc:spChg chg="add mod">
          <ac:chgData name="Lars Christian Gauch" userId="6d9763eb-5401-4b1e-a6a0-4553fea560d7" providerId="ADAL" clId="{573F2B01-6386-4CED-A8AD-00A1BF92F83D}" dt="2024-07-16T02:25:10.140" v="1881" actId="1076"/>
          <ac:spMkLst>
            <pc:docMk/>
            <pc:sldMk cId="1368521447" sldId="318"/>
            <ac:spMk id="9" creationId="{8179AE48-97AE-599E-5F2B-80CB29FA6FA1}"/>
          </ac:spMkLst>
        </pc:spChg>
        <pc:spChg chg="add mod">
          <ac:chgData name="Lars Christian Gauch" userId="6d9763eb-5401-4b1e-a6a0-4553fea560d7" providerId="ADAL" clId="{573F2B01-6386-4CED-A8AD-00A1BF92F83D}" dt="2024-07-16T02:46:20.685" v="2237" actId="1076"/>
          <ac:spMkLst>
            <pc:docMk/>
            <pc:sldMk cId="1368521447" sldId="318"/>
            <ac:spMk id="10" creationId="{2670063E-DEED-37AD-8C88-797CBE56E5F4}"/>
          </ac:spMkLst>
        </pc:spChg>
        <pc:spChg chg="add mod">
          <ac:chgData name="Lars Christian Gauch" userId="6d9763eb-5401-4b1e-a6a0-4553fea560d7" providerId="ADAL" clId="{573F2B01-6386-4CED-A8AD-00A1BF92F83D}" dt="2024-07-16T02:46:51.196" v="2239" actId="1076"/>
          <ac:spMkLst>
            <pc:docMk/>
            <pc:sldMk cId="1368521447" sldId="318"/>
            <ac:spMk id="11" creationId="{73BC4C3A-0916-0C1C-0292-811EF8C5FC1A}"/>
          </ac:spMkLst>
        </pc:spChg>
        <pc:spChg chg="mod">
          <ac:chgData name="Lars Christian Gauch" userId="6d9763eb-5401-4b1e-a6a0-4553fea560d7" providerId="ADAL" clId="{573F2B01-6386-4CED-A8AD-00A1BF92F83D}" dt="2024-07-16T02:10:42.761" v="1556" actId="20577"/>
          <ac:spMkLst>
            <pc:docMk/>
            <pc:sldMk cId="1368521447" sldId="318"/>
            <ac:spMk id="431" creationId="{00000000-0000-0000-0000-000000000000}"/>
          </ac:spMkLst>
        </pc:spChg>
        <pc:spChg chg="mod">
          <ac:chgData name="Lars Christian Gauch" userId="6d9763eb-5401-4b1e-a6a0-4553fea560d7" providerId="ADAL" clId="{573F2B01-6386-4CED-A8AD-00A1BF92F83D}" dt="2024-07-16T02:45:54.626" v="2233" actId="1076"/>
          <ac:spMkLst>
            <pc:docMk/>
            <pc:sldMk cId="1368521447" sldId="318"/>
            <ac:spMk id="433" creationId="{00000000-0000-0000-0000-000000000000}"/>
          </ac:spMkLst>
        </pc:spChg>
        <pc:spChg chg="mod">
          <ac:chgData name="Lars Christian Gauch" userId="6d9763eb-5401-4b1e-a6a0-4553fea560d7" providerId="ADAL" clId="{573F2B01-6386-4CED-A8AD-00A1BF92F83D}" dt="2024-07-16T02:21:13.132" v="1800" actId="20577"/>
          <ac:spMkLst>
            <pc:docMk/>
            <pc:sldMk cId="1368521447" sldId="318"/>
            <ac:spMk id="434" creationId="{00000000-0000-0000-0000-000000000000}"/>
          </ac:spMkLst>
        </pc:spChg>
        <pc:graphicFrameChg chg="del">
          <ac:chgData name="Lars Christian Gauch" userId="6d9763eb-5401-4b1e-a6a0-4553fea560d7" providerId="ADAL" clId="{573F2B01-6386-4CED-A8AD-00A1BF92F83D}" dt="2024-07-16T02:09:42.001" v="1500" actId="21"/>
          <ac:graphicFrameMkLst>
            <pc:docMk/>
            <pc:sldMk cId="1368521447" sldId="318"/>
            <ac:graphicFrameMk id="432" creationId="{00000000-0000-0000-0000-000000000000}"/>
          </ac:graphicFrameMkLst>
        </pc:graphicFrameChg>
      </pc:sldChg>
      <pc:sldChg chg="addSp modSp new mod addCm">
        <pc:chgData name="Lars Christian Gauch" userId="6d9763eb-5401-4b1e-a6a0-4553fea560d7" providerId="ADAL" clId="{573F2B01-6386-4CED-A8AD-00A1BF92F83D}" dt="2024-07-16T09:23:57.254" v="3034" actId="1076"/>
        <pc:sldMkLst>
          <pc:docMk/>
          <pc:sldMk cId="1741599225" sldId="319"/>
        </pc:sldMkLst>
        <pc:spChg chg="mod">
          <ac:chgData name="Lars Christian Gauch" userId="6d9763eb-5401-4b1e-a6a0-4553fea560d7" providerId="ADAL" clId="{573F2B01-6386-4CED-A8AD-00A1BF92F83D}" dt="2024-07-16T02:47:24.564" v="2261" actId="20577"/>
          <ac:spMkLst>
            <pc:docMk/>
            <pc:sldMk cId="1741599225" sldId="319"/>
            <ac:spMk id="2" creationId="{24EE9E0E-39B3-5407-B226-7B40C95ADD40}"/>
          </ac:spMkLst>
        </pc:spChg>
        <pc:spChg chg="add mod">
          <ac:chgData name="Lars Christian Gauch" userId="6d9763eb-5401-4b1e-a6a0-4553fea560d7" providerId="ADAL" clId="{573F2B01-6386-4CED-A8AD-00A1BF92F83D}" dt="2024-07-16T09:23:57.254" v="3034" actId="1076"/>
          <ac:spMkLst>
            <pc:docMk/>
            <pc:sldMk cId="1741599225" sldId="319"/>
            <ac:spMk id="5" creationId="{D0918CAB-DBF1-4937-8073-1414DD2273F6}"/>
          </ac:spMkLst>
        </pc:spChg>
        <pc:picChg chg="add mod">
          <ac:chgData name="Lars Christian Gauch" userId="6d9763eb-5401-4b1e-a6a0-4553fea560d7" providerId="ADAL" clId="{573F2B01-6386-4CED-A8AD-00A1BF92F83D}" dt="2024-07-16T02:53:11.969" v="2267" actId="1076"/>
          <ac:picMkLst>
            <pc:docMk/>
            <pc:sldMk cId="1741599225" sldId="319"/>
            <ac:picMk id="4" creationId="{643A6EA9-BAB2-D9A1-B9B1-679562C595C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ars Christian Gauch" userId="6d9763eb-5401-4b1e-a6a0-4553fea560d7" providerId="ADAL" clId="{573F2B01-6386-4CED-A8AD-00A1BF92F83D}" dt="2024-07-16T09:15:57.941" v="3031"/>
              <pc2:cmMkLst xmlns:pc2="http://schemas.microsoft.com/office/powerpoint/2019/9/main/command">
                <pc:docMk/>
                <pc:sldMk cId="1741599225" sldId="319"/>
                <pc2:cmMk id="{FE36B1CA-BF9A-4BE2-A720-FBDA7BC194F5}"/>
              </pc2:cmMkLst>
            </pc226:cmChg>
          </p:ext>
        </pc:extLst>
      </pc:sldChg>
      <pc:sldChg chg="addSp delSp modSp add mod ord">
        <pc:chgData name="Lars Christian Gauch" userId="6d9763eb-5401-4b1e-a6a0-4553fea560d7" providerId="ADAL" clId="{573F2B01-6386-4CED-A8AD-00A1BF92F83D}" dt="2024-07-16T05:08:13.017" v="2859"/>
        <pc:sldMkLst>
          <pc:docMk/>
          <pc:sldMk cId="806875187" sldId="320"/>
        </pc:sldMkLst>
        <pc:spChg chg="add del mod">
          <ac:chgData name="Lars Christian Gauch" userId="6d9763eb-5401-4b1e-a6a0-4553fea560d7" providerId="ADAL" clId="{573F2B01-6386-4CED-A8AD-00A1BF92F83D}" dt="2024-07-16T05:07:52.312" v="2857"/>
          <ac:spMkLst>
            <pc:docMk/>
            <pc:sldMk cId="806875187" sldId="320"/>
            <ac:spMk id="3" creationId="{F30E63CD-7BC4-DC78-3069-7FF45EECFF07}"/>
          </ac:spMkLst>
        </pc:spChg>
        <pc:spChg chg="add del mod">
          <ac:chgData name="Lars Christian Gauch" userId="6d9763eb-5401-4b1e-a6a0-4553fea560d7" providerId="ADAL" clId="{573F2B01-6386-4CED-A8AD-00A1BF92F83D}" dt="2024-07-16T05:08:13.017" v="2859"/>
          <ac:spMkLst>
            <pc:docMk/>
            <pc:sldMk cId="806875187" sldId="320"/>
            <ac:spMk id="7" creationId="{ADDB8500-159D-8CD1-C674-3E0BA5704EF5}"/>
          </ac:spMkLst>
        </pc:spChg>
        <pc:spChg chg="mod">
          <ac:chgData name="Lars Christian Gauch" userId="6d9763eb-5401-4b1e-a6a0-4553fea560d7" providerId="ADAL" clId="{573F2B01-6386-4CED-A8AD-00A1BF92F83D}" dt="2024-07-16T03:07:48.622" v="2666" actId="20577"/>
          <ac:spMkLst>
            <pc:docMk/>
            <pc:sldMk cId="806875187" sldId="320"/>
            <ac:spMk id="477" creationId="{00000000-0000-0000-0000-000000000000}"/>
          </ac:spMkLst>
        </pc:spChg>
        <pc:spChg chg="mod">
          <ac:chgData name="Lars Christian Gauch" userId="6d9763eb-5401-4b1e-a6a0-4553fea560d7" providerId="ADAL" clId="{573F2B01-6386-4CED-A8AD-00A1BF92F83D}" dt="2024-07-16T05:04:12.332" v="2853" actId="20577"/>
          <ac:spMkLst>
            <pc:docMk/>
            <pc:sldMk cId="806875187" sldId="320"/>
            <ac:spMk id="478" creationId="{00000000-0000-0000-0000-000000000000}"/>
          </ac:spMkLst>
        </pc:spChg>
        <pc:spChg chg="mod">
          <ac:chgData name="Lars Christian Gauch" userId="6d9763eb-5401-4b1e-a6a0-4553fea560d7" providerId="ADAL" clId="{573F2B01-6386-4CED-A8AD-00A1BF92F83D}" dt="2024-07-16T03:07:59.563" v="2701" actId="20577"/>
          <ac:spMkLst>
            <pc:docMk/>
            <pc:sldMk cId="806875187" sldId="320"/>
            <ac:spMk id="479" creationId="{00000000-0000-0000-0000-000000000000}"/>
          </ac:spMkLst>
        </pc:spChg>
        <pc:picChg chg="add del mod">
          <ac:chgData name="Lars Christian Gauch" userId="6d9763eb-5401-4b1e-a6a0-4553fea560d7" providerId="ADAL" clId="{573F2B01-6386-4CED-A8AD-00A1BF92F83D}" dt="2024-07-16T05:07:00.418" v="2856" actId="21"/>
          <ac:picMkLst>
            <pc:docMk/>
            <pc:sldMk cId="806875187" sldId="320"/>
            <ac:picMk id="4" creationId="{C21254BA-9FA3-C46C-A800-72F4E31F0191}"/>
          </ac:picMkLst>
        </pc:picChg>
        <pc:picChg chg="add del mod">
          <ac:chgData name="Lars Christian Gauch" userId="6d9763eb-5401-4b1e-a6a0-4553fea560d7" providerId="ADAL" clId="{573F2B01-6386-4CED-A8AD-00A1BF92F83D}" dt="2024-07-16T05:07:58.236" v="2858" actId="21"/>
          <ac:picMkLst>
            <pc:docMk/>
            <pc:sldMk cId="806875187" sldId="320"/>
            <ac:picMk id="5" creationId="{EFFDA80C-C0AB-2911-D540-D321B278094C}"/>
          </ac:picMkLst>
        </pc:picChg>
        <pc:picChg chg="add mod">
          <ac:chgData name="Lars Christian Gauch" userId="6d9763eb-5401-4b1e-a6a0-4553fea560d7" providerId="ADAL" clId="{573F2B01-6386-4CED-A8AD-00A1BF92F83D}" dt="2024-07-16T05:08:13.017" v="2859"/>
          <ac:picMkLst>
            <pc:docMk/>
            <pc:sldMk cId="806875187" sldId="320"/>
            <ac:picMk id="8" creationId="{A145FD31-C95A-3C5E-EAAD-AF3C0F11B1BC}"/>
          </ac:picMkLst>
        </pc:picChg>
        <pc:picChg chg="del">
          <ac:chgData name="Lars Christian Gauch" userId="6d9763eb-5401-4b1e-a6a0-4553fea560d7" providerId="ADAL" clId="{573F2B01-6386-4CED-A8AD-00A1BF92F83D}" dt="2024-07-16T05:06:55.204" v="2854" actId="21"/>
          <ac:picMkLst>
            <pc:docMk/>
            <pc:sldMk cId="806875187" sldId="320"/>
            <ac:picMk id="476" creationId="{00000000-0000-0000-0000-000000000000}"/>
          </ac:picMkLst>
        </pc:picChg>
      </pc:sldChg>
      <pc:sldChg chg="modSp new mod">
        <pc:chgData name="Lars Christian Gauch" userId="6d9763eb-5401-4b1e-a6a0-4553fea560d7" providerId="ADAL" clId="{573F2B01-6386-4CED-A8AD-00A1BF92F83D}" dt="2024-07-16T09:24:16.768" v="3049" actId="20577"/>
        <pc:sldMkLst>
          <pc:docMk/>
          <pc:sldMk cId="453443832" sldId="321"/>
        </pc:sldMkLst>
        <pc:spChg chg="mod">
          <ac:chgData name="Lars Christian Gauch" userId="6d9763eb-5401-4b1e-a6a0-4553fea560d7" providerId="ADAL" clId="{573F2B01-6386-4CED-A8AD-00A1BF92F83D}" dt="2024-07-16T09:24:16.768" v="3049" actId="20577"/>
          <ac:spMkLst>
            <pc:docMk/>
            <pc:sldMk cId="453443832" sldId="321"/>
            <ac:spMk id="2" creationId="{80F47C61-BA24-B580-F0D4-BCF05AC6981F}"/>
          </ac:spMkLst>
        </pc:spChg>
      </pc:sldChg>
    </pc:docChg>
  </pc:docChgLst>
</pc:chgInfo>
</file>

<file path=ppt/comments/modernComment_13D_16FA91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433E446-2C3A-4708-99A4-848B284B7EF0}" authorId="{DD3D8395-B380-1C28-1528-D428F62058B1}" created="2024-07-16T08:59:59.992">
    <pc:sldMkLst xmlns:pc="http://schemas.microsoft.com/office/powerpoint/2013/main/command">
      <pc:docMk/>
      <pc:sldMk cId="385520028" sldId="317"/>
    </pc:sldMkLst>
    <p188:txBody>
      <a:bodyPr/>
      <a:lstStyle/>
      <a:p>
        <a:r>
          <a:rPr lang="en-US"/>
          <a:t>Only to subliment workers; human checks</a:t>
        </a:r>
      </a:p>
    </p188:txBody>
  </p188:cm>
</p188:cmLst>
</file>

<file path=ppt/comments/modernComment_140_67CEB1F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E36B1CA-BF9A-4BE2-A720-FBDA7BC194F5}" authorId="{DD3D8395-B380-1C28-1528-D428F62058B1}" created="2024-07-16T09:15:57.925">
    <pc:sldMkLst xmlns:pc="http://schemas.microsoft.com/office/powerpoint/2013/main/command">
      <pc:docMk/>
      <pc:sldMk cId="1741599225" sldId="319"/>
    </pc:sldMkLst>
    <p188:txBody>
      <a:bodyPr/>
      <a:lstStyle/>
      <a:p>
        <a:r>
          <a:rPr lang="en-US"/>
          <a:t>Danach noch Slide mit anderen Plots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1e2d7f0c6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1e2d7f0c6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018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e2d7f0c6c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e2d7f0c6c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180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0f9e629ec3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10f9e629ec3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312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1f603521bf_0_18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1f603521bf_0_18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1f603521bf_0_18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1f603521bf_0_18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115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23373ebeb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23373ebeb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418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e2d7f0c6c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e2d7f0c6c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775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f9e629ec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f9e629ec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2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23373ebeb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23373ebeb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526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f9e629ec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f9e629ec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1716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379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134ff0770f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134ff0770f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e2d7f0c6c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e2d7f0c6c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788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23373ebeb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23373ebeb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055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809800" y="2571738"/>
            <a:ext cx="5524500" cy="149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09800" y="4145925"/>
            <a:ext cx="5524500" cy="39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274216" y="4479374"/>
            <a:ext cx="437659" cy="437659"/>
            <a:chOff x="6691603" y="665569"/>
            <a:chExt cx="891000" cy="8910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8428891" y="4479374"/>
            <a:ext cx="437659" cy="437659"/>
            <a:chOff x="6691603" y="665569"/>
            <a:chExt cx="891000" cy="891000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37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2"/>
          <p:cNvSpPr/>
          <p:nvPr/>
        </p:nvSpPr>
        <p:spPr>
          <a:xfrm rot="5400000">
            <a:off x="4212000" y="2756875"/>
            <a:ext cx="720000" cy="503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3"/>
          <p:cNvSpPr txBox="1">
            <a:spLocks noGrp="1"/>
          </p:cNvSpPr>
          <p:nvPr>
            <p:ph type="subTitle" idx="1"/>
          </p:nvPr>
        </p:nvSpPr>
        <p:spPr>
          <a:xfrm>
            <a:off x="720066" y="1572825"/>
            <a:ext cx="2447400" cy="77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2" name="Google Shape;292;p23"/>
          <p:cNvSpPr txBox="1">
            <a:spLocks noGrp="1"/>
          </p:cNvSpPr>
          <p:nvPr>
            <p:ph type="subTitle" idx="2"/>
          </p:nvPr>
        </p:nvSpPr>
        <p:spPr>
          <a:xfrm>
            <a:off x="720066" y="2388199"/>
            <a:ext cx="2447400" cy="89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3"/>
          <p:cNvSpPr txBox="1">
            <a:spLocks noGrp="1"/>
          </p:cNvSpPr>
          <p:nvPr>
            <p:ph type="subTitle" idx="3"/>
          </p:nvPr>
        </p:nvSpPr>
        <p:spPr>
          <a:xfrm>
            <a:off x="3348300" y="2388199"/>
            <a:ext cx="2447400" cy="89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3"/>
          <p:cNvSpPr txBox="1">
            <a:spLocks noGrp="1"/>
          </p:cNvSpPr>
          <p:nvPr>
            <p:ph type="subTitle" idx="4"/>
          </p:nvPr>
        </p:nvSpPr>
        <p:spPr>
          <a:xfrm>
            <a:off x="5976534" y="2388199"/>
            <a:ext cx="2447400" cy="89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3"/>
          <p:cNvSpPr txBox="1">
            <a:spLocks noGrp="1"/>
          </p:cNvSpPr>
          <p:nvPr>
            <p:ph type="subTitle" idx="5"/>
          </p:nvPr>
        </p:nvSpPr>
        <p:spPr>
          <a:xfrm>
            <a:off x="3348300" y="1572825"/>
            <a:ext cx="2447400" cy="77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6" name="Google Shape;296;p23"/>
          <p:cNvSpPr txBox="1">
            <a:spLocks noGrp="1"/>
          </p:cNvSpPr>
          <p:nvPr>
            <p:ph type="subTitle" idx="6"/>
          </p:nvPr>
        </p:nvSpPr>
        <p:spPr>
          <a:xfrm>
            <a:off x="5976534" y="1572825"/>
            <a:ext cx="2447400" cy="77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7" name="Google Shape;297;p23"/>
          <p:cNvSpPr/>
          <p:nvPr/>
        </p:nvSpPr>
        <p:spPr>
          <a:xfrm flipH="1">
            <a:off x="-361125" y="3152950"/>
            <a:ext cx="720000" cy="199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3"/>
          <p:cNvSpPr/>
          <p:nvPr/>
        </p:nvSpPr>
        <p:spPr>
          <a:xfrm flipH="1">
            <a:off x="8785125" y="1248550"/>
            <a:ext cx="720000" cy="190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3"/>
          <p:cNvGrpSpPr/>
          <p:nvPr/>
        </p:nvGrpSpPr>
        <p:grpSpPr>
          <a:xfrm flipH="1">
            <a:off x="244083" y="225233"/>
            <a:ext cx="620486" cy="404336"/>
            <a:chOff x="8212756" y="332833"/>
            <a:chExt cx="620486" cy="404336"/>
          </a:xfrm>
        </p:grpSpPr>
        <p:grpSp>
          <p:nvGrpSpPr>
            <p:cNvPr id="300" name="Google Shape;300;p2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301" name="Google Shape;301;p2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" name="Google Shape;303;p2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304" name="Google Shape;304;p2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6" name="Google Shape;306;p23"/>
          <p:cNvGrpSpPr/>
          <p:nvPr/>
        </p:nvGrpSpPr>
        <p:grpSpPr>
          <a:xfrm>
            <a:off x="8281133" y="225233"/>
            <a:ext cx="620486" cy="404336"/>
            <a:chOff x="8212756" y="332833"/>
            <a:chExt cx="620486" cy="404336"/>
          </a:xfrm>
        </p:grpSpPr>
        <p:grpSp>
          <p:nvGrpSpPr>
            <p:cNvPr id="307" name="Google Shape;307;p2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308" name="Google Shape;308;p2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310;p2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311" name="Google Shape;311;p2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0429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"/>
          <p:cNvSpPr txBox="1">
            <a:spLocks noGrp="1"/>
          </p:cNvSpPr>
          <p:nvPr>
            <p:ph type="title"/>
          </p:nvPr>
        </p:nvSpPr>
        <p:spPr>
          <a:xfrm>
            <a:off x="5138775" y="3663475"/>
            <a:ext cx="3290100" cy="531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6" name="Google Shape;176;p14"/>
          <p:cNvSpPr txBox="1">
            <a:spLocks noGrp="1"/>
          </p:cNvSpPr>
          <p:nvPr>
            <p:ph type="subTitle" idx="1"/>
          </p:nvPr>
        </p:nvSpPr>
        <p:spPr>
          <a:xfrm>
            <a:off x="5138800" y="965475"/>
            <a:ext cx="3290100" cy="24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77" name="Google Shape;177;p14"/>
          <p:cNvGrpSpPr/>
          <p:nvPr/>
        </p:nvGrpSpPr>
        <p:grpSpPr>
          <a:xfrm>
            <a:off x="8279431" y="225233"/>
            <a:ext cx="620486" cy="404336"/>
            <a:chOff x="8212756" y="332833"/>
            <a:chExt cx="620486" cy="404336"/>
          </a:xfrm>
        </p:grpSpPr>
        <p:grpSp>
          <p:nvGrpSpPr>
            <p:cNvPr id="178" name="Google Shape;178;p14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179" name="Google Shape;179;p14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4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" name="Google Shape;181;p14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182" name="Google Shape;182;p14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4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4" name="Google Shape;184;p14"/>
          <p:cNvGrpSpPr/>
          <p:nvPr/>
        </p:nvGrpSpPr>
        <p:grpSpPr>
          <a:xfrm flipH="1">
            <a:off x="242381" y="225233"/>
            <a:ext cx="620486" cy="404336"/>
            <a:chOff x="8212756" y="332833"/>
            <a:chExt cx="620486" cy="404336"/>
          </a:xfrm>
        </p:grpSpPr>
        <p:grpSp>
          <p:nvGrpSpPr>
            <p:cNvPr id="185" name="Google Shape;185;p14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186" name="Google Shape;186;p14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4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" name="Google Shape;188;p14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189" name="Google Shape;189;p14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4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1" name="Google Shape;191;p14"/>
          <p:cNvSpPr>
            <a:spLocks noGrp="1"/>
          </p:cNvSpPr>
          <p:nvPr>
            <p:ph type="pic" idx="2"/>
          </p:nvPr>
        </p:nvSpPr>
        <p:spPr>
          <a:xfrm>
            <a:off x="964150" y="535000"/>
            <a:ext cx="3608400" cy="40737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31565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5" name="Google Shape;255;p21"/>
          <p:cNvGrpSpPr/>
          <p:nvPr/>
        </p:nvGrpSpPr>
        <p:grpSpPr>
          <a:xfrm>
            <a:off x="8279431" y="225233"/>
            <a:ext cx="620486" cy="404336"/>
            <a:chOff x="8212756" y="332833"/>
            <a:chExt cx="620486" cy="404336"/>
          </a:xfrm>
        </p:grpSpPr>
        <p:grpSp>
          <p:nvGrpSpPr>
            <p:cNvPr id="256" name="Google Shape;256;p21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257" name="Google Shape;257;p21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1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21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260" name="Google Shape;260;p21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1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2" name="Google Shape;262;p21"/>
          <p:cNvGrpSpPr/>
          <p:nvPr/>
        </p:nvGrpSpPr>
        <p:grpSpPr>
          <a:xfrm flipH="1">
            <a:off x="242381" y="225233"/>
            <a:ext cx="620486" cy="404336"/>
            <a:chOff x="8212756" y="332833"/>
            <a:chExt cx="620486" cy="404336"/>
          </a:xfrm>
        </p:grpSpPr>
        <p:grpSp>
          <p:nvGrpSpPr>
            <p:cNvPr id="263" name="Google Shape;263;p21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264" name="Google Shape;264;p21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1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" name="Google Shape;266;p21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267" name="Google Shape;267;p21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1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9" name="Google Shape;269;p21"/>
          <p:cNvSpPr/>
          <p:nvPr/>
        </p:nvSpPr>
        <p:spPr>
          <a:xfrm>
            <a:off x="8785125" y="3152950"/>
            <a:ext cx="720000" cy="199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1"/>
          <p:cNvSpPr/>
          <p:nvPr/>
        </p:nvSpPr>
        <p:spPr>
          <a:xfrm>
            <a:off x="-361125" y="1248550"/>
            <a:ext cx="720000" cy="190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58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9"/>
          <p:cNvGrpSpPr/>
          <p:nvPr/>
        </p:nvGrpSpPr>
        <p:grpSpPr>
          <a:xfrm rot="10800000">
            <a:off x="279616" y="4479374"/>
            <a:ext cx="437659" cy="437659"/>
            <a:chOff x="6691603" y="665569"/>
            <a:chExt cx="891000" cy="891000"/>
          </a:xfrm>
        </p:grpSpPr>
        <p:sp>
          <p:nvSpPr>
            <p:cNvPr id="235" name="Google Shape;235;p19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19"/>
          <p:cNvGrpSpPr/>
          <p:nvPr/>
        </p:nvGrpSpPr>
        <p:grpSpPr>
          <a:xfrm flipH="1">
            <a:off x="279616" y="226491"/>
            <a:ext cx="437659" cy="437659"/>
            <a:chOff x="6691603" y="665569"/>
            <a:chExt cx="891000" cy="891000"/>
          </a:xfrm>
        </p:grpSpPr>
        <p:sp>
          <p:nvSpPr>
            <p:cNvPr id="238" name="Google Shape;238;p19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body" idx="1"/>
          </p:nvPr>
        </p:nvSpPr>
        <p:spPr>
          <a:xfrm>
            <a:off x="720000" y="1579700"/>
            <a:ext cx="3937800" cy="26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 rot="-5400000" flipH="1">
            <a:off x="6198592" y="2217000"/>
            <a:ext cx="5162400" cy="72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550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"/>
          <p:cNvSpPr>
            <a:spLocks noGrp="1"/>
          </p:cNvSpPr>
          <p:nvPr>
            <p:ph type="pic" idx="2"/>
          </p:nvPr>
        </p:nvSpPr>
        <p:spPr>
          <a:xfrm>
            <a:off x="0" y="3259050"/>
            <a:ext cx="9144000" cy="18840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7"/>
          <p:cNvSpPr txBox="1">
            <a:spLocks noGrp="1"/>
          </p:cNvSpPr>
          <p:nvPr>
            <p:ph type="title"/>
          </p:nvPr>
        </p:nvSpPr>
        <p:spPr>
          <a:xfrm>
            <a:off x="1934850" y="287550"/>
            <a:ext cx="5274300" cy="8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7"/>
          <p:cNvSpPr txBox="1">
            <a:spLocks noGrp="1"/>
          </p:cNvSpPr>
          <p:nvPr>
            <p:ph type="subTitle" idx="1"/>
          </p:nvPr>
        </p:nvSpPr>
        <p:spPr>
          <a:xfrm>
            <a:off x="1934800" y="1166850"/>
            <a:ext cx="5274300" cy="6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85" name="Google Shape;385;p27"/>
          <p:cNvGrpSpPr/>
          <p:nvPr/>
        </p:nvGrpSpPr>
        <p:grpSpPr>
          <a:xfrm flipH="1">
            <a:off x="274216" y="226491"/>
            <a:ext cx="437659" cy="437659"/>
            <a:chOff x="6691603" y="665569"/>
            <a:chExt cx="891000" cy="891000"/>
          </a:xfrm>
        </p:grpSpPr>
        <p:sp>
          <p:nvSpPr>
            <p:cNvPr id="386" name="Google Shape;386;p27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27"/>
          <p:cNvGrpSpPr/>
          <p:nvPr/>
        </p:nvGrpSpPr>
        <p:grpSpPr>
          <a:xfrm>
            <a:off x="8428891" y="226491"/>
            <a:ext cx="437659" cy="437659"/>
            <a:chOff x="6691603" y="665569"/>
            <a:chExt cx="891000" cy="891000"/>
          </a:xfrm>
        </p:grpSpPr>
        <p:sp>
          <p:nvSpPr>
            <p:cNvPr id="389" name="Google Shape;389;p27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7"/>
          <p:cNvSpPr txBox="1"/>
          <p:nvPr/>
        </p:nvSpPr>
        <p:spPr>
          <a:xfrm>
            <a:off x="1934875" y="2015542"/>
            <a:ext cx="5274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200" b="1" u="sng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219318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"/>
          <p:cNvSpPr/>
          <p:nvPr/>
        </p:nvSpPr>
        <p:spPr>
          <a:xfrm rot="-5400000" flipH="1">
            <a:off x="6198592" y="2217000"/>
            <a:ext cx="5162400" cy="72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28"/>
          <p:cNvGrpSpPr/>
          <p:nvPr/>
        </p:nvGrpSpPr>
        <p:grpSpPr>
          <a:xfrm flipH="1">
            <a:off x="7988004" y="4718425"/>
            <a:ext cx="881740" cy="198600"/>
            <a:chOff x="274222" y="4718425"/>
            <a:chExt cx="881740" cy="198600"/>
          </a:xfrm>
        </p:grpSpPr>
        <p:sp>
          <p:nvSpPr>
            <p:cNvPr id="395" name="Google Shape;395;p28"/>
            <p:cNvSpPr/>
            <p:nvPr/>
          </p:nvSpPr>
          <p:spPr>
            <a:xfrm flipH="1">
              <a:off x="95676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 flipH="1">
              <a:off x="61549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 flipH="1">
              <a:off x="274222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28"/>
          <p:cNvGrpSpPr/>
          <p:nvPr/>
        </p:nvGrpSpPr>
        <p:grpSpPr>
          <a:xfrm flipH="1">
            <a:off x="244050" y="226508"/>
            <a:ext cx="620486" cy="404336"/>
            <a:chOff x="8212756" y="332833"/>
            <a:chExt cx="620486" cy="404336"/>
          </a:xfrm>
        </p:grpSpPr>
        <p:grpSp>
          <p:nvGrpSpPr>
            <p:cNvPr id="399" name="Google Shape;399;p28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400" name="Google Shape;400;p28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8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" name="Google Shape;402;p28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403" name="Google Shape;403;p28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8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9"/>
          <p:cNvGrpSpPr/>
          <p:nvPr/>
        </p:nvGrpSpPr>
        <p:grpSpPr>
          <a:xfrm rot="10800000" flipH="1">
            <a:off x="8456141" y="4479374"/>
            <a:ext cx="437659" cy="437659"/>
            <a:chOff x="6691603" y="665569"/>
            <a:chExt cx="891000" cy="891000"/>
          </a:xfrm>
        </p:grpSpPr>
        <p:sp>
          <p:nvSpPr>
            <p:cNvPr id="407" name="Google Shape;407;p29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29"/>
          <p:cNvGrpSpPr/>
          <p:nvPr/>
        </p:nvGrpSpPr>
        <p:grpSpPr>
          <a:xfrm>
            <a:off x="8456141" y="226491"/>
            <a:ext cx="437659" cy="437659"/>
            <a:chOff x="6691603" y="665569"/>
            <a:chExt cx="891000" cy="891000"/>
          </a:xfrm>
        </p:grpSpPr>
        <p:sp>
          <p:nvSpPr>
            <p:cNvPr id="410" name="Google Shape;410;p29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29"/>
          <p:cNvSpPr/>
          <p:nvPr/>
        </p:nvSpPr>
        <p:spPr>
          <a:xfrm>
            <a:off x="-361125" y="535000"/>
            <a:ext cx="720000" cy="40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24"/>
          <p:cNvGrpSpPr/>
          <p:nvPr/>
        </p:nvGrpSpPr>
        <p:grpSpPr>
          <a:xfrm rot="10800000" flipH="1">
            <a:off x="8456141" y="4479374"/>
            <a:ext cx="437659" cy="437659"/>
            <a:chOff x="6691603" y="665569"/>
            <a:chExt cx="891000" cy="891000"/>
          </a:xfrm>
        </p:grpSpPr>
        <p:sp>
          <p:nvSpPr>
            <p:cNvPr id="315" name="Google Shape;315;p24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24"/>
          <p:cNvGrpSpPr/>
          <p:nvPr/>
        </p:nvGrpSpPr>
        <p:grpSpPr>
          <a:xfrm>
            <a:off x="8456141" y="226491"/>
            <a:ext cx="437659" cy="437659"/>
            <a:chOff x="6691603" y="665569"/>
            <a:chExt cx="891000" cy="891000"/>
          </a:xfrm>
        </p:grpSpPr>
        <p:sp>
          <p:nvSpPr>
            <p:cNvPr id="318" name="Google Shape;318;p24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" name="Google Shape;320;p24"/>
          <p:cNvSpPr txBox="1">
            <a:spLocks noGrp="1"/>
          </p:cNvSpPr>
          <p:nvPr>
            <p:ph type="subTitle" idx="1"/>
          </p:nvPr>
        </p:nvSpPr>
        <p:spPr>
          <a:xfrm>
            <a:off x="721549" y="1763164"/>
            <a:ext cx="2290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2"/>
          </p:nvPr>
        </p:nvSpPr>
        <p:spPr>
          <a:xfrm>
            <a:off x="721549" y="3227515"/>
            <a:ext cx="2290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subTitle" idx="3"/>
          </p:nvPr>
        </p:nvSpPr>
        <p:spPr>
          <a:xfrm>
            <a:off x="6131951" y="1763164"/>
            <a:ext cx="2290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subTitle" idx="4"/>
          </p:nvPr>
        </p:nvSpPr>
        <p:spPr>
          <a:xfrm>
            <a:off x="6131951" y="3227514"/>
            <a:ext cx="2290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subTitle" idx="5"/>
          </p:nvPr>
        </p:nvSpPr>
        <p:spPr>
          <a:xfrm>
            <a:off x="721549" y="2335872"/>
            <a:ext cx="229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4"/>
          <p:cNvSpPr txBox="1">
            <a:spLocks noGrp="1"/>
          </p:cNvSpPr>
          <p:nvPr>
            <p:ph type="subTitle" idx="6"/>
          </p:nvPr>
        </p:nvSpPr>
        <p:spPr>
          <a:xfrm>
            <a:off x="6131951" y="2335872"/>
            <a:ext cx="229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4"/>
          <p:cNvSpPr txBox="1">
            <a:spLocks noGrp="1"/>
          </p:cNvSpPr>
          <p:nvPr>
            <p:ph type="subTitle" idx="7"/>
          </p:nvPr>
        </p:nvSpPr>
        <p:spPr>
          <a:xfrm>
            <a:off x="721549" y="3800222"/>
            <a:ext cx="229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 txBox="1">
            <a:spLocks noGrp="1"/>
          </p:cNvSpPr>
          <p:nvPr>
            <p:ph type="subTitle" idx="8"/>
          </p:nvPr>
        </p:nvSpPr>
        <p:spPr>
          <a:xfrm>
            <a:off x="6131951" y="3800222"/>
            <a:ext cx="229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4"/>
          <p:cNvSpPr/>
          <p:nvPr/>
        </p:nvSpPr>
        <p:spPr>
          <a:xfrm>
            <a:off x="-361125" y="535000"/>
            <a:ext cx="720000" cy="40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64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 txBox="1">
            <a:spLocks noGrp="1"/>
          </p:cNvSpPr>
          <p:nvPr>
            <p:ph type="title" hasCustomPrompt="1"/>
          </p:nvPr>
        </p:nvSpPr>
        <p:spPr>
          <a:xfrm>
            <a:off x="912150" y="130757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1796250" y="1607501"/>
            <a:ext cx="2475300" cy="52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3"/>
          </p:nvPr>
        </p:nvSpPr>
        <p:spPr>
          <a:xfrm>
            <a:off x="1796250" y="1307575"/>
            <a:ext cx="24753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4" hasCustomPrompt="1"/>
          </p:nvPr>
        </p:nvSpPr>
        <p:spPr>
          <a:xfrm>
            <a:off x="912150" y="251072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5"/>
          </p:nvPr>
        </p:nvSpPr>
        <p:spPr>
          <a:xfrm>
            <a:off x="1796250" y="2810651"/>
            <a:ext cx="2475300" cy="52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6"/>
          </p:nvPr>
        </p:nvSpPr>
        <p:spPr>
          <a:xfrm>
            <a:off x="1796250" y="2510724"/>
            <a:ext cx="24753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7" hasCustomPrompt="1"/>
          </p:nvPr>
        </p:nvSpPr>
        <p:spPr>
          <a:xfrm>
            <a:off x="912150" y="371387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8"/>
          </p:nvPr>
        </p:nvSpPr>
        <p:spPr>
          <a:xfrm>
            <a:off x="1796250" y="4013800"/>
            <a:ext cx="2475300" cy="52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9"/>
          </p:nvPr>
        </p:nvSpPr>
        <p:spPr>
          <a:xfrm>
            <a:off x="1796250" y="3713874"/>
            <a:ext cx="24753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13" hasCustomPrompt="1"/>
          </p:nvPr>
        </p:nvSpPr>
        <p:spPr>
          <a:xfrm>
            <a:off x="4872450" y="130757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4"/>
          </p:nvPr>
        </p:nvSpPr>
        <p:spPr>
          <a:xfrm>
            <a:off x="5756550" y="1607501"/>
            <a:ext cx="2475300" cy="52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15"/>
          </p:nvPr>
        </p:nvSpPr>
        <p:spPr>
          <a:xfrm>
            <a:off x="5756550" y="1307575"/>
            <a:ext cx="24753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16" hasCustomPrompt="1"/>
          </p:nvPr>
        </p:nvSpPr>
        <p:spPr>
          <a:xfrm>
            <a:off x="4872450" y="251072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17"/>
          </p:nvPr>
        </p:nvSpPr>
        <p:spPr>
          <a:xfrm>
            <a:off x="5756550" y="2810651"/>
            <a:ext cx="2475300" cy="52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18"/>
          </p:nvPr>
        </p:nvSpPr>
        <p:spPr>
          <a:xfrm>
            <a:off x="5756550" y="2510724"/>
            <a:ext cx="24753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title" idx="19" hasCustomPrompt="1"/>
          </p:nvPr>
        </p:nvSpPr>
        <p:spPr>
          <a:xfrm>
            <a:off x="4872450" y="371387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20"/>
          </p:nvPr>
        </p:nvSpPr>
        <p:spPr>
          <a:xfrm>
            <a:off x="5756550" y="4013800"/>
            <a:ext cx="2475300" cy="52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21"/>
          </p:nvPr>
        </p:nvSpPr>
        <p:spPr>
          <a:xfrm>
            <a:off x="5756550" y="3713874"/>
            <a:ext cx="24753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8" name="Google Shape;158;p13"/>
          <p:cNvSpPr/>
          <p:nvPr/>
        </p:nvSpPr>
        <p:spPr>
          <a:xfrm>
            <a:off x="8785125" y="3152950"/>
            <a:ext cx="720000" cy="199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-361125" y="1248550"/>
            <a:ext cx="720000" cy="190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13"/>
          <p:cNvGrpSpPr/>
          <p:nvPr/>
        </p:nvGrpSpPr>
        <p:grpSpPr>
          <a:xfrm>
            <a:off x="8279431" y="225233"/>
            <a:ext cx="620486" cy="404336"/>
            <a:chOff x="8212756" y="332833"/>
            <a:chExt cx="620486" cy="404336"/>
          </a:xfrm>
        </p:grpSpPr>
        <p:grpSp>
          <p:nvGrpSpPr>
            <p:cNvPr id="161" name="Google Shape;161;p1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162" name="Google Shape;162;p1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" name="Google Shape;164;p1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165" name="Google Shape;165;p1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7" name="Google Shape;167;p13"/>
          <p:cNvGrpSpPr/>
          <p:nvPr/>
        </p:nvGrpSpPr>
        <p:grpSpPr>
          <a:xfrm flipH="1">
            <a:off x="242381" y="225233"/>
            <a:ext cx="620486" cy="404336"/>
            <a:chOff x="8212756" y="332833"/>
            <a:chExt cx="620486" cy="404336"/>
          </a:xfrm>
        </p:grpSpPr>
        <p:grpSp>
          <p:nvGrpSpPr>
            <p:cNvPr id="168" name="Google Shape;168;p1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169" name="Google Shape;169;p1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171;p1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172" name="Google Shape;172;p1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4297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2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15100" y="2614750"/>
            <a:ext cx="4276800" cy="9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027375"/>
            <a:ext cx="1786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715100" y="3614899"/>
            <a:ext cx="42768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>
            <a:spLocks noGrp="1"/>
          </p:cNvSpPr>
          <p:nvPr>
            <p:ph type="pic" idx="3"/>
          </p:nvPr>
        </p:nvSpPr>
        <p:spPr>
          <a:xfrm>
            <a:off x="5122050" y="238125"/>
            <a:ext cx="3818400" cy="46482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3"/>
          <p:cNvSpPr/>
          <p:nvPr/>
        </p:nvSpPr>
        <p:spPr>
          <a:xfrm rot="5400000">
            <a:off x="6764600" y="-954900"/>
            <a:ext cx="533400" cy="244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 flipH="1">
            <a:off x="242381" y="4512683"/>
            <a:ext cx="620486" cy="404336"/>
            <a:chOff x="8212756" y="332833"/>
            <a:chExt cx="620486" cy="404336"/>
          </a:xfrm>
        </p:grpSpPr>
        <p:grpSp>
          <p:nvGrpSpPr>
            <p:cNvPr id="26" name="Google Shape;26;p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27" name="Google Shape;27;p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30" name="Google Shape;30;p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615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3" name="Google Shape;73;p6"/>
          <p:cNvGrpSpPr/>
          <p:nvPr/>
        </p:nvGrpSpPr>
        <p:grpSpPr>
          <a:xfrm flipH="1">
            <a:off x="274216" y="226491"/>
            <a:ext cx="437659" cy="437659"/>
            <a:chOff x="6691603" y="665569"/>
            <a:chExt cx="891000" cy="891000"/>
          </a:xfrm>
        </p:grpSpPr>
        <p:sp>
          <p:nvSpPr>
            <p:cNvPr id="74" name="Google Shape;74;p6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76;p6"/>
          <p:cNvGrpSpPr/>
          <p:nvPr/>
        </p:nvGrpSpPr>
        <p:grpSpPr>
          <a:xfrm>
            <a:off x="8428891" y="226491"/>
            <a:ext cx="437659" cy="437659"/>
            <a:chOff x="6691603" y="665569"/>
            <a:chExt cx="891000" cy="891000"/>
          </a:xfrm>
        </p:grpSpPr>
        <p:sp>
          <p:nvSpPr>
            <p:cNvPr id="77" name="Google Shape;77;p6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6"/>
          <p:cNvSpPr/>
          <p:nvPr/>
        </p:nvSpPr>
        <p:spPr>
          <a:xfrm rot="5400000">
            <a:off x="195300" y="4614900"/>
            <a:ext cx="333300" cy="72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 rot="5400000">
            <a:off x="8619300" y="4614900"/>
            <a:ext cx="333300" cy="72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09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"/>
          <p:cNvSpPr/>
          <p:nvPr/>
        </p:nvSpPr>
        <p:spPr>
          <a:xfrm rot="5400000">
            <a:off x="-285600" y="285600"/>
            <a:ext cx="5162400" cy="459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9"/>
          <p:cNvGrpSpPr/>
          <p:nvPr/>
        </p:nvGrpSpPr>
        <p:grpSpPr>
          <a:xfrm>
            <a:off x="274222" y="4718425"/>
            <a:ext cx="881740" cy="198600"/>
            <a:chOff x="274222" y="4718425"/>
            <a:chExt cx="881740" cy="198600"/>
          </a:xfrm>
        </p:grpSpPr>
        <p:sp>
          <p:nvSpPr>
            <p:cNvPr id="112" name="Google Shape;112;p9"/>
            <p:cNvSpPr/>
            <p:nvPr/>
          </p:nvSpPr>
          <p:spPr>
            <a:xfrm flipH="1">
              <a:off x="95676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9"/>
            <p:cNvSpPr/>
            <p:nvPr/>
          </p:nvSpPr>
          <p:spPr>
            <a:xfrm flipH="1">
              <a:off x="61549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9"/>
            <p:cNvSpPr/>
            <p:nvPr/>
          </p:nvSpPr>
          <p:spPr>
            <a:xfrm flipH="1">
              <a:off x="274222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9"/>
          <p:cNvGrpSpPr/>
          <p:nvPr/>
        </p:nvGrpSpPr>
        <p:grpSpPr>
          <a:xfrm>
            <a:off x="8279431" y="226508"/>
            <a:ext cx="620486" cy="404336"/>
            <a:chOff x="8212756" y="332833"/>
            <a:chExt cx="620486" cy="404336"/>
          </a:xfrm>
        </p:grpSpPr>
        <p:grpSp>
          <p:nvGrpSpPr>
            <p:cNvPr id="116" name="Google Shape;116;p9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117" name="Google Shape;117;p9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9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" name="Google Shape;119;p9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120" name="Google Shape;120;p9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9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4951600" y="764100"/>
            <a:ext cx="3477300" cy="152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ubTitle" idx="1"/>
          </p:nvPr>
        </p:nvSpPr>
        <p:spPr>
          <a:xfrm>
            <a:off x="4951600" y="2423425"/>
            <a:ext cx="3477300" cy="19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9"/>
          <p:cNvSpPr>
            <a:spLocks noGrp="1"/>
          </p:cNvSpPr>
          <p:nvPr>
            <p:ph type="pic" idx="2"/>
          </p:nvPr>
        </p:nvSpPr>
        <p:spPr>
          <a:xfrm>
            <a:off x="682650" y="743225"/>
            <a:ext cx="3225900" cy="3676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59961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DAD0D5-71DF-60F6-C2C6-9880C26FBF0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361625" y="4927600"/>
            <a:ext cx="45561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4" r:id="rId3"/>
    <p:sldLayoutId id="2147483675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140_67CEB1F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10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D_16FA919C.xml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3"/>
          <p:cNvSpPr txBox="1">
            <a:spLocks noGrp="1"/>
          </p:cNvSpPr>
          <p:nvPr>
            <p:ph type="ctrTitle"/>
          </p:nvPr>
        </p:nvSpPr>
        <p:spPr>
          <a:xfrm>
            <a:off x="1269800" y="2764528"/>
            <a:ext cx="6986850" cy="149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Decision on Customer Creditability  </a:t>
            </a:r>
            <a:endParaRPr sz="4400" dirty="0"/>
          </a:p>
        </p:txBody>
      </p:sp>
      <p:sp>
        <p:nvSpPr>
          <p:cNvPr id="424" name="Google Shape;424;p33"/>
          <p:cNvSpPr txBox="1">
            <a:spLocks noGrp="1"/>
          </p:cNvSpPr>
          <p:nvPr>
            <p:ph type="subTitle" idx="1"/>
          </p:nvPr>
        </p:nvSpPr>
        <p:spPr>
          <a:xfrm>
            <a:off x="1809800" y="4145925"/>
            <a:ext cx="55245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25" name="Google Shape;425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3" cy="2378973"/>
          </a:xfrm>
          <a:prstGeom prst="rect">
            <a:avLst/>
          </a:prstGeom>
        </p:spPr>
      </p:pic>
      <p:sp>
        <p:nvSpPr>
          <p:cNvPr id="426" name="Google Shape;426;p33"/>
          <p:cNvSpPr/>
          <p:nvPr/>
        </p:nvSpPr>
        <p:spPr>
          <a:xfrm>
            <a:off x="8796650" y="1248550"/>
            <a:ext cx="720000" cy="190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1E4D76-B12A-7E2D-9C3C-1F7711D87722}"/>
              </a:ext>
            </a:extLst>
          </p:cNvPr>
          <p:cNvSpPr txBox="1"/>
          <p:nvPr/>
        </p:nvSpPr>
        <p:spPr>
          <a:xfrm>
            <a:off x="8402748" y="453982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1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4"/>
          <p:cNvSpPr txBox="1">
            <a:spLocks noGrp="1"/>
          </p:cNvSpPr>
          <p:nvPr>
            <p:ph type="title"/>
          </p:nvPr>
        </p:nvSpPr>
        <p:spPr>
          <a:xfrm>
            <a:off x="367200" y="261775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Configuration of the Data Features</a:t>
            </a:r>
            <a:endParaRPr sz="2800" dirty="0"/>
          </a:p>
        </p:txBody>
      </p:sp>
      <p:sp>
        <p:nvSpPr>
          <p:cNvPr id="433" name="Google Shape;433;p34"/>
          <p:cNvSpPr txBox="1"/>
          <p:nvPr/>
        </p:nvSpPr>
        <p:spPr>
          <a:xfrm>
            <a:off x="976244" y="2262375"/>
            <a:ext cx="2083756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Loan_ID</a:t>
            </a:r>
            <a:r>
              <a:rPr lang="de-D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(</a:t>
            </a:r>
            <a:r>
              <a:rPr lang="de-DE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unique</a:t>
            </a:r>
            <a:r>
              <a:rPr lang="de-D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Gender (</a:t>
            </a:r>
            <a:r>
              <a:rPr lang="de-DE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m,f</a:t>
            </a:r>
            <a:r>
              <a:rPr lang="de-D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Married</a:t>
            </a:r>
            <a:r>
              <a:rPr lang="de-D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(Y,N)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Education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Self_Employed</a:t>
            </a:r>
            <a:r>
              <a:rPr lang="de-D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(Y,N)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Credit_History</a:t>
            </a:r>
            <a:r>
              <a:rPr lang="de-D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Property_Area</a:t>
            </a:r>
            <a:endParaRPr lang="de-D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4" name="Google Shape;434;p34"/>
          <p:cNvSpPr txBox="1"/>
          <p:nvPr/>
        </p:nvSpPr>
        <p:spPr>
          <a:xfrm>
            <a:off x="720002" y="4133675"/>
            <a:ext cx="34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 u="sng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</a:t>
            </a:r>
            <a:endParaRPr sz="1200" b="1" u="sng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5" name="Google Shape;435;p34"/>
          <p:cNvSpPr txBox="1"/>
          <p:nvPr/>
        </p:nvSpPr>
        <p:spPr>
          <a:xfrm>
            <a:off x="7249250" y="3981275"/>
            <a:ext cx="402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" name="Google Shape;466;p36">
            <a:extLst>
              <a:ext uri="{FF2B5EF4-FFF2-40B4-BE49-F238E27FC236}">
                <a16:creationId xmlns:a16="http://schemas.microsoft.com/office/drawing/2014/main" id="{7E4FB207-2EBF-57DF-BFF2-D5DEE68DD30B}"/>
              </a:ext>
            </a:extLst>
          </p:cNvPr>
          <p:cNvSpPr/>
          <p:nvPr/>
        </p:nvSpPr>
        <p:spPr>
          <a:xfrm>
            <a:off x="976244" y="1782222"/>
            <a:ext cx="2083756" cy="4616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Categorical</a:t>
            </a:r>
            <a:r>
              <a:rPr lang="de-DE" dirty="0"/>
              <a:t> Information</a:t>
            </a:r>
            <a:endParaRPr dirty="0"/>
          </a:p>
        </p:txBody>
      </p:sp>
      <p:sp>
        <p:nvSpPr>
          <p:cNvPr id="7" name="Google Shape;466;p36">
            <a:extLst>
              <a:ext uri="{FF2B5EF4-FFF2-40B4-BE49-F238E27FC236}">
                <a16:creationId xmlns:a16="http://schemas.microsoft.com/office/drawing/2014/main" id="{FD68FCB3-26B9-4C41-3F33-F0CD7201B7D0}"/>
              </a:ext>
            </a:extLst>
          </p:cNvPr>
          <p:cNvSpPr/>
          <p:nvPr/>
        </p:nvSpPr>
        <p:spPr>
          <a:xfrm>
            <a:off x="3612644" y="1782221"/>
            <a:ext cx="2226556" cy="4616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SemiOrdinal</a:t>
            </a:r>
            <a:r>
              <a:rPr lang="de-DE" dirty="0"/>
              <a:t> Information</a:t>
            </a:r>
            <a:endParaRPr dirty="0"/>
          </a:p>
        </p:txBody>
      </p:sp>
      <p:sp>
        <p:nvSpPr>
          <p:cNvPr id="8" name="Google Shape;466;p36">
            <a:extLst>
              <a:ext uri="{FF2B5EF4-FFF2-40B4-BE49-F238E27FC236}">
                <a16:creationId xmlns:a16="http://schemas.microsoft.com/office/drawing/2014/main" id="{92DD373E-7B69-A694-5D79-68C0C43ACC40}"/>
              </a:ext>
            </a:extLst>
          </p:cNvPr>
          <p:cNvSpPr/>
          <p:nvPr/>
        </p:nvSpPr>
        <p:spPr>
          <a:xfrm>
            <a:off x="6299370" y="1782220"/>
            <a:ext cx="2083756" cy="4616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Numerical</a:t>
            </a:r>
            <a:r>
              <a:rPr lang="de-DE" dirty="0"/>
              <a:t> Information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79AE48-97AE-599E-5F2B-80CB29FA6FA1}"/>
              </a:ext>
            </a:extLst>
          </p:cNvPr>
          <p:cNvSpPr txBox="1"/>
          <p:nvPr/>
        </p:nvSpPr>
        <p:spPr>
          <a:xfrm>
            <a:off x="6458008" y="4673976"/>
            <a:ext cx="15824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latin typeface="Work Sans" pitchFamily="2" charset="0"/>
              </a:rPr>
              <a:t>Y -&gt; </a:t>
            </a:r>
            <a:r>
              <a:rPr lang="de-DE" sz="1050" dirty="0" err="1">
                <a:latin typeface="Work Sans" pitchFamily="2" charset="0"/>
              </a:rPr>
              <a:t>yes</a:t>
            </a:r>
            <a:r>
              <a:rPr lang="de-DE" sz="1050" dirty="0">
                <a:latin typeface="Work Sans" pitchFamily="2" charset="0"/>
              </a:rPr>
              <a:t>; N -&gt; </a:t>
            </a:r>
            <a:r>
              <a:rPr lang="de-DE" sz="1050" dirty="0" err="1">
                <a:latin typeface="Work Sans" pitchFamily="2" charset="0"/>
              </a:rPr>
              <a:t>no</a:t>
            </a:r>
            <a:endParaRPr lang="de-DE" sz="1050" dirty="0">
              <a:latin typeface="Work Sans" pitchFamily="2" charset="0"/>
            </a:endParaRPr>
          </a:p>
          <a:p>
            <a:r>
              <a:rPr lang="de-DE" sz="1050" dirty="0">
                <a:latin typeface="Work Sans" pitchFamily="2" charset="0"/>
              </a:rPr>
              <a:t>m -&gt; male; f -&gt; </a:t>
            </a:r>
            <a:r>
              <a:rPr lang="de-DE" sz="1050" dirty="0" err="1">
                <a:latin typeface="Work Sans" pitchFamily="2" charset="0"/>
              </a:rPr>
              <a:t>false</a:t>
            </a:r>
            <a:endParaRPr lang="en-US" sz="1050" dirty="0">
              <a:latin typeface="Work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70063E-DEED-37AD-8C88-797CBE56E5F4}"/>
              </a:ext>
            </a:extLst>
          </p:cNvPr>
          <p:cNvSpPr txBox="1"/>
          <p:nvPr/>
        </p:nvSpPr>
        <p:spPr>
          <a:xfrm>
            <a:off x="3609403" y="2320613"/>
            <a:ext cx="21178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dk1"/>
                </a:solidFill>
                <a:latin typeface="Work Sans"/>
                <a:sym typeface="Work Sans"/>
              </a:rPr>
              <a:t>Dependents</a:t>
            </a:r>
            <a:r>
              <a:rPr lang="de-DE" dirty="0">
                <a:latin typeface="Work Sans" pitchFamily="2" charset="0"/>
              </a:rPr>
              <a:t> </a:t>
            </a:r>
          </a:p>
          <a:p>
            <a:r>
              <a:rPr lang="de-DE" dirty="0">
                <a:latin typeface="Work Sans" pitchFamily="2" charset="0"/>
              </a:rPr>
              <a:t>→ ordinal rank </a:t>
            </a:r>
            <a:r>
              <a:rPr lang="de-DE" dirty="0" err="1">
                <a:latin typeface="Work Sans" pitchFamily="2" charset="0"/>
              </a:rPr>
              <a:t>for</a:t>
            </a:r>
            <a:r>
              <a:rPr lang="de-DE" dirty="0">
                <a:latin typeface="Work Sans" pitchFamily="2" charset="0"/>
              </a:rPr>
              <a:t> 0-2</a:t>
            </a:r>
          </a:p>
          <a:p>
            <a:r>
              <a:rPr lang="de-DE" dirty="0">
                <a:latin typeface="Work Sans" pitchFamily="2" charset="0"/>
              </a:rPr>
              <a:t>=&gt; </a:t>
            </a:r>
            <a:r>
              <a:rPr lang="de-DE" dirty="0" err="1">
                <a:latin typeface="Work Sans" pitchFamily="2" charset="0"/>
              </a:rPr>
              <a:t>values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above</a:t>
            </a:r>
            <a:r>
              <a:rPr lang="de-DE" dirty="0">
                <a:latin typeface="Work Sans" pitchFamily="2" charset="0"/>
              </a:rPr>
              <a:t> 3 </a:t>
            </a:r>
          </a:p>
          <a:p>
            <a:r>
              <a:rPr lang="de-DE" dirty="0" err="1">
                <a:latin typeface="Work Sans" pitchFamily="2" charset="0"/>
              </a:rPr>
              <a:t>collected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as</a:t>
            </a:r>
            <a:r>
              <a:rPr lang="de-DE" dirty="0">
                <a:latin typeface="Work Sans" pitchFamily="2" charset="0"/>
              </a:rPr>
              <a:t> 3+ </a:t>
            </a:r>
            <a:endParaRPr lang="en-US" dirty="0">
              <a:latin typeface="Work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C4C3A-0916-0C1C-0292-811EF8C5FC1A}"/>
              </a:ext>
            </a:extLst>
          </p:cNvPr>
          <p:cNvSpPr txBox="1"/>
          <p:nvPr/>
        </p:nvSpPr>
        <p:spPr>
          <a:xfrm>
            <a:off x="6276693" y="2320613"/>
            <a:ext cx="21291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ApplicantIncome</a:t>
            </a:r>
            <a:endParaRPr lang="de-D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CoapplicantIncome</a:t>
            </a:r>
            <a:endParaRPr lang="de-D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LoanAmount</a:t>
            </a:r>
            <a:endParaRPr lang="de-D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Loan_Amount_Term</a:t>
            </a:r>
            <a:endParaRPr lang="de-D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F07A2-9D1F-2B7D-43BB-243FAFFBF3AE}"/>
              </a:ext>
            </a:extLst>
          </p:cNvPr>
          <p:cNvSpPr txBox="1"/>
          <p:nvPr/>
        </p:nvSpPr>
        <p:spPr>
          <a:xfrm>
            <a:off x="8628335" y="484325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10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68521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E9E0E-39B3-5407-B226-7B40C95A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Target Variable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3A6EA9-BAB2-D9A1-B9B1-679562C595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195" y="1286002"/>
            <a:ext cx="4773601" cy="3203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918CAB-DBF1-4937-8073-1414DD2273F6}"/>
              </a:ext>
            </a:extLst>
          </p:cNvPr>
          <p:cNvSpPr txBox="1"/>
          <p:nvPr/>
        </p:nvSpPr>
        <p:spPr>
          <a:xfrm>
            <a:off x="5203796" y="1422802"/>
            <a:ext cx="4091185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u="sng" dirty="0" err="1">
                <a:latin typeface="Work Sans" pitchFamily="2" charset="0"/>
              </a:rPr>
              <a:t>Loan</a:t>
            </a:r>
            <a:r>
              <a:rPr lang="de-DE" sz="1600" b="1" u="sng" dirty="0">
                <a:latin typeface="Work Sans" pitchFamily="2" charset="0"/>
              </a:rPr>
              <a:t> Status</a:t>
            </a:r>
          </a:p>
          <a:p>
            <a:endParaRPr lang="en-US" sz="1600" b="1" dirty="0">
              <a:latin typeface="Work Sans" pitchFamily="2" charset="0"/>
            </a:endParaRPr>
          </a:p>
          <a:p>
            <a:r>
              <a:rPr lang="en-US" b="1" dirty="0">
                <a:latin typeface="Work Sans" pitchFamily="2" charset="0"/>
              </a:rPr>
              <a:t>Categorical attribute</a:t>
            </a:r>
            <a:r>
              <a:rPr lang="en-US" dirty="0">
                <a:latin typeface="Work Sans" pitchFamily="2" charset="0"/>
              </a:rPr>
              <a:t>, that represents</a:t>
            </a:r>
          </a:p>
          <a:p>
            <a:r>
              <a:rPr lang="en-US" dirty="0">
                <a:latin typeface="Work Sans" pitchFamily="2" charset="0"/>
              </a:rPr>
              <a:t>decision on loan approval</a:t>
            </a:r>
          </a:p>
          <a:p>
            <a:r>
              <a:rPr lang="en-US" dirty="0">
                <a:latin typeface="Work Sans" pitchFamily="2" charset="0"/>
              </a:rPr>
              <a:t>→ Y for approval, N for rejection</a:t>
            </a:r>
          </a:p>
          <a:p>
            <a:endParaRPr lang="en-US" sz="1200" dirty="0">
              <a:latin typeface="Work Sans" pitchFamily="2" charset="0"/>
            </a:endParaRPr>
          </a:p>
          <a:p>
            <a:pPr marL="0" indent="0"/>
            <a:r>
              <a:rPr lang="de-DE" b="1" dirty="0">
                <a:latin typeface="Work Sans" pitchFamily="2" charset="0"/>
              </a:rPr>
              <a:t>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Work Sans" pitchFamily="2" charset="0"/>
              </a:rPr>
              <a:t>High </a:t>
            </a:r>
            <a:r>
              <a:rPr lang="de-DE" b="1" dirty="0" err="1">
                <a:latin typeface="Work Sans" pitchFamily="2" charset="0"/>
              </a:rPr>
              <a:t>accuracy</a:t>
            </a:r>
            <a:r>
              <a:rPr lang="de-DE" b="1" dirty="0">
                <a:latin typeface="Work Sans" pitchFamily="2" charset="0"/>
              </a:rPr>
              <a:t>/</a:t>
            </a:r>
            <a:r>
              <a:rPr lang="de-DE" b="1" dirty="0" err="1">
                <a:latin typeface="Work Sans" pitchFamily="2" charset="0"/>
              </a:rPr>
              <a:t>precision</a:t>
            </a:r>
            <a:r>
              <a:rPr lang="de-DE" b="1" dirty="0">
                <a:latin typeface="Work Sans" pitchFamily="2" charset="0"/>
              </a:rPr>
              <a:t> in </a:t>
            </a:r>
            <a:r>
              <a:rPr lang="de-DE" b="1" dirty="0" err="1">
                <a:latin typeface="Work Sans" pitchFamily="2" charset="0"/>
              </a:rPr>
              <a:t>prediction</a:t>
            </a:r>
            <a:r>
              <a:rPr lang="de-DE" b="1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of</a:t>
            </a:r>
            <a:r>
              <a:rPr lang="de-DE" dirty="0">
                <a:latin typeface="Work Sans" pitchFamily="2" charset="0"/>
              </a:rPr>
              <a:t> </a:t>
            </a:r>
          </a:p>
          <a:p>
            <a:r>
              <a:rPr lang="de-DE" dirty="0">
                <a:latin typeface="Work Sans" pitchFamily="2" charset="0"/>
              </a:rPr>
              <a:t>     </a:t>
            </a:r>
            <a:r>
              <a:rPr lang="de-DE" dirty="0" err="1">
                <a:latin typeface="Work Sans" pitchFamily="2" charset="0"/>
              </a:rPr>
              <a:t>loan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status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by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using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independent</a:t>
            </a:r>
            <a:r>
              <a:rPr lang="de-DE" dirty="0">
                <a:latin typeface="Work Sans" pitchFamily="2" charset="0"/>
              </a:rPr>
              <a:t> </a:t>
            </a:r>
          </a:p>
          <a:p>
            <a:r>
              <a:rPr lang="de-DE" dirty="0">
                <a:latin typeface="Work Sans" pitchFamily="2" charset="0"/>
              </a:rPr>
              <a:t>     </a:t>
            </a:r>
            <a:r>
              <a:rPr lang="de-DE" dirty="0" err="1">
                <a:latin typeface="Work Sans" pitchFamily="2" charset="0"/>
              </a:rPr>
              <a:t>features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for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classification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approach</a:t>
            </a:r>
            <a:endParaRPr lang="de-DE" dirty="0">
              <a:latin typeface="Work Sans" pitchFamily="2" charset="0"/>
            </a:endParaRPr>
          </a:p>
          <a:p>
            <a:endParaRPr lang="en-US" sz="1200" dirty="0">
              <a:latin typeface="Work Sans" pitchFamily="2" charset="0"/>
            </a:endParaRPr>
          </a:p>
          <a:p>
            <a:r>
              <a:rPr lang="en-US" sz="1600" dirty="0">
                <a:latin typeface="Work Sans" pitchFamily="2" charset="0"/>
              </a:rPr>
              <a:t> </a:t>
            </a:r>
            <a:endParaRPr lang="de-DE" sz="1600" dirty="0">
              <a:latin typeface="Work Sans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134632-419F-1C80-514B-DF122735F1F7}"/>
              </a:ext>
            </a:extLst>
          </p:cNvPr>
          <p:cNvSpPr txBox="1"/>
          <p:nvPr/>
        </p:nvSpPr>
        <p:spPr>
          <a:xfrm>
            <a:off x="8618748" y="4843985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11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415992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47C61-BA24-B580-F0D4-BCF05AC6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Distributions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further</a:t>
            </a:r>
            <a:r>
              <a:rPr lang="de-DE" sz="3200" dirty="0"/>
              <a:t> </a:t>
            </a:r>
            <a:r>
              <a:rPr lang="de-DE" sz="3200" dirty="0" err="1"/>
              <a:t>attributes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912EC-1A1E-DC4D-1562-CD35D291E8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450" y="1174950"/>
            <a:ext cx="3412800" cy="2341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044252-77C0-CC52-A529-3C262D8FC87E}"/>
              </a:ext>
            </a:extLst>
          </p:cNvPr>
          <p:cNvSpPr txBox="1"/>
          <p:nvPr/>
        </p:nvSpPr>
        <p:spPr>
          <a:xfrm>
            <a:off x="1180800" y="3674062"/>
            <a:ext cx="28761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Work Sans" pitchFamily="2" charset="0"/>
              </a:rPr>
              <a:t>Majority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of</a:t>
            </a:r>
            <a:r>
              <a:rPr lang="de-DE" dirty="0">
                <a:latin typeface="Work Sans" pitchFamily="2" charset="0"/>
              </a:rPr>
              <a:t> male </a:t>
            </a:r>
            <a:r>
              <a:rPr lang="de-DE" dirty="0" err="1">
                <a:latin typeface="Work Sans" pitchFamily="2" charset="0"/>
              </a:rPr>
              <a:t>applicants</a:t>
            </a:r>
            <a:endParaRPr lang="en-US" dirty="0">
              <a:latin typeface="Work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5ABBB6-A1A7-3372-057A-E3668AC51A79}"/>
              </a:ext>
            </a:extLst>
          </p:cNvPr>
          <p:cNvSpPr txBox="1"/>
          <p:nvPr/>
        </p:nvSpPr>
        <p:spPr>
          <a:xfrm>
            <a:off x="5140259" y="3674062"/>
            <a:ext cx="3839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Work Sans" pitchFamily="2" charset="0"/>
              </a:rPr>
              <a:t>Suprisingly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equalized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amount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of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loans</a:t>
            </a:r>
            <a:endParaRPr lang="de-DE" dirty="0">
              <a:latin typeface="Work Sans" pitchFamily="2" charset="0"/>
            </a:endParaRPr>
          </a:p>
          <a:p>
            <a:r>
              <a:rPr lang="de-DE" dirty="0">
                <a:latin typeface="Work Sans" pitchFamily="2" charset="0"/>
              </a:rPr>
              <a:t>     </a:t>
            </a:r>
            <a:r>
              <a:rPr lang="de-DE" dirty="0" err="1">
                <a:latin typeface="Work Sans" pitchFamily="2" charset="0"/>
              </a:rPr>
              <a:t>for</a:t>
            </a:r>
            <a:r>
              <a:rPr lang="de-DE" dirty="0">
                <a:latin typeface="Work Sans" pitchFamily="2" charset="0"/>
              </a:rPr>
              <a:t> different </a:t>
            </a:r>
            <a:r>
              <a:rPr lang="de-DE" dirty="0" err="1">
                <a:latin typeface="Work Sans" pitchFamily="2" charset="0"/>
              </a:rPr>
              <a:t>housing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regions</a:t>
            </a:r>
            <a:endParaRPr lang="en-US" dirty="0">
              <a:latin typeface="Work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144CB1-EFC1-59D3-258A-27EDAF06B7E1}"/>
              </a:ext>
            </a:extLst>
          </p:cNvPr>
          <p:cNvSpPr txBox="1"/>
          <p:nvPr/>
        </p:nvSpPr>
        <p:spPr>
          <a:xfrm>
            <a:off x="8557861" y="4842225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12</a:t>
            </a:r>
            <a:endParaRPr lang="en-US" sz="1000" dirty="0"/>
          </a:p>
        </p:txBody>
      </p:sp>
      <p:pic>
        <p:nvPicPr>
          <p:cNvPr id="6" name="Picture 5" descr="A graph of loans by property area&#10;&#10;Description automatically generated">
            <a:extLst>
              <a:ext uri="{FF2B5EF4-FFF2-40B4-BE49-F238E27FC236}">
                <a16:creationId xmlns:a16="http://schemas.microsoft.com/office/drawing/2014/main" id="{A70018C5-9FED-C9CE-52B0-38A1F91E9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259" y="1226149"/>
            <a:ext cx="3628800" cy="223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43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/>
          <p:cNvSpPr txBox="1">
            <a:spLocks noGrp="1"/>
          </p:cNvSpPr>
          <p:nvPr>
            <p:ph type="title" idx="2"/>
          </p:nvPr>
        </p:nvSpPr>
        <p:spPr>
          <a:xfrm>
            <a:off x="715100" y="1027375"/>
            <a:ext cx="1786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78" name="Google Shape;478;p37"/>
          <p:cNvSpPr txBox="1">
            <a:spLocks noGrp="1"/>
          </p:cNvSpPr>
          <p:nvPr>
            <p:ph type="subTitle" idx="1"/>
          </p:nvPr>
        </p:nvSpPr>
        <p:spPr>
          <a:xfrm>
            <a:off x="715100" y="3856501"/>
            <a:ext cx="42768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steps do we perform in order to prepare our dataset for the analysis? </a:t>
            </a:r>
            <a:endParaRPr dirty="0"/>
          </a:p>
        </p:txBody>
      </p:sp>
      <p:sp>
        <p:nvSpPr>
          <p:cNvPr id="479" name="Google Shape;479;p37"/>
          <p:cNvSpPr txBox="1">
            <a:spLocks noGrp="1"/>
          </p:cNvSpPr>
          <p:nvPr>
            <p:ph type="title"/>
          </p:nvPr>
        </p:nvSpPr>
        <p:spPr>
          <a:xfrm>
            <a:off x="352800" y="2848625"/>
            <a:ext cx="4639100" cy="9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Preprocessing &amp; Feature Engineering</a:t>
            </a:r>
            <a:endParaRPr sz="2800" dirty="0"/>
          </a:p>
        </p:txBody>
      </p:sp>
      <p:sp>
        <p:nvSpPr>
          <p:cNvPr id="480" name="Google Shape;480;p37"/>
          <p:cNvSpPr/>
          <p:nvPr/>
        </p:nvSpPr>
        <p:spPr>
          <a:xfrm>
            <a:off x="715100" y="2050149"/>
            <a:ext cx="1095300" cy="19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145FD31-C95A-3C5E-EAAD-AF3C0F11B1B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75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Steps of Preprocessing</a:t>
            </a:r>
            <a:endParaRPr dirty="0"/>
          </a:p>
        </p:txBody>
      </p:sp>
      <p:sp>
        <p:nvSpPr>
          <p:cNvPr id="759" name="Google Shape;759;p49"/>
          <p:cNvSpPr txBox="1"/>
          <p:nvPr/>
        </p:nvSpPr>
        <p:spPr>
          <a:xfrm>
            <a:off x="3840125" y="1443075"/>
            <a:ext cx="45951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AutoNum type="arabicPeriod"/>
            </a:pPr>
            <a:r>
              <a:rPr lang="e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Cleaning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0" name="Google Shape;760;p49"/>
          <p:cNvSpPr txBox="1"/>
          <p:nvPr/>
        </p:nvSpPr>
        <p:spPr>
          <a:xfrm>
            <a:off x="3840125" y="1710425"/>
            <a:ext cx="45903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Handling of missing values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61" name="Google Shape;761;p49"/>
          <p:cNvSpPr/>
          <p:nvPr/>
        </p:nvSpPr>
        <p:spPr>
          <a:xfrm>
            <a:off x="1052832" y="1987168"/>
            <a:ext cx="1989919" cy="550851"/>
          </a:xfrm>
          <a:custGeom>
            <a:avLst/>
            <a:gdLst/>
            <a:ahLst/>
            <a:cxnLst/>
            <a:rect l="l" t="t" r="r" b="b"/>
            <a:pathLst>
              <a:path w="86991" h="24031" extrusionOk="0">
                <a:moveTo>
                  <a:pt x="0" y="0"/>
                </a:moveTo>
                <a:lnTo>
                  <a:pt x="13945" y="24031"/>
                </a:lnTo>
                <a:lnTo>
                  <a:pt x="72847" y="24031"/>
                </a:lnTo>
                <a:lnTo>
                  <a:pt x="86991" y="0"/>
                </a:lnTo>
                <a:close/>
              </a:path>
            </a:pathLst>
          </a:custGeom>
          <a:solidFill>
            <a:schemeClr val="accent1">
              <a:lumMod val="65000"/>
              <a:alpha val="51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2" name="Google Shape;762;p49"/>
          <p:cNvSpPr/>
          <p:nvPr/>
        </p:nvSpPr>
        <p:spPr>
          <a:xfrm>
            <a:off x="1374442" y="2538228"/>
            <a:ext cx="1346700" cy="573857"/>
          </a:xfrm>
          <a:custGeom>
            <a:avLst/>
            <a:gdLst/>
            <a:ahLst/>
            <a:cxnLst/>
            <a:rect l="l" t="t" r="r" b="b"/>
            <a:pathLst>
              <a:path w="62405" h="24051" extrusionOk="0">
                <a:moveTo>
                  <a:pt x="1" y="1"/>
                </a:moveTo>
                <a:lnTo>
                  <a:pt x="13707" y="24051"/>
                </a:lnTo>
                <a:lnTo>
                  <a:pt x="48400" y="24051"/>
                </a:lnTo>
                <a:lnTo>
                  <a:pt x="62404" y="1"/>
                </a:lnTo>
                <a:close/>
              </a:path>
            </a:pathLst>
          </a:custGeom>
          <a:solidFill>
            <a:schemeClr val="tx1">
              <a:lumMod val="90000"/>
              <a:lumOff val="10000"/>
              <a:alpha val="79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3" name="Google Shape;763;p49"/>
          <p:cNvSpPr/>
          <p:nvPr/>
        </p:nvSpPr>
        <p:spPr>
          <a:xfrm>
            <a:off x="1676032" y="3112295"/>
            <a:ext cx="743519" cy="531249"/>
          </a:xfrm>
          <a:custGeom>
            <a:avLst/>
            <a:gdLst/>
            <a:ahLst/>
            <a:cxnLst/>
            <a:rect l="l" t="t" r="r" b="b"/>
            <a:pathLst>
              <a:path w="38056" h="24052" extrusionOk="0">
                <a:moveTo>
                  <a:pt x="1" y="1"/>
                </a:moveTo>
                <a:lnTo>
                  <a:pt x="13926" y="24051"/>
                </a:lnTo>
                <a:lnTo>
                  <a:pt x="24091" y="24051"/>
                </a:lnTo>
                <a:lnTo>
                  <a:pt x="380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4" name="Google Shape;764;p49"/>
          <p:cNvSpPr/>
          <p:nvPr/>
        </p:nvSpPr>
        <p:spPr>
          <a:xfrm>
            <a:off x="726166" y="1443075"/>
            <a:ext cx="2665384" cy="551933"/>
          </a:xfrm>
          <a:custGeom>
            <a:avLst/>
            <a:gdLst/>
            <a:ahLst/>
            <a:cxnLst/>
            <a:rect l="l" t="t" r="r" b="b"/>
            <a:pathLst>
              <a:path w="111499" h="24052" extrusionOk="0">
                <a:moveTo>
                  <a:pt x="0" y="1"/>
                </a:moveTo>
                <a:lnTo>
                  <a:pt x="13925" y="24051"/>
                </a:lnTo>
                <a:lnTo>
                  <a:pt x="97037" y="24051"/>
                </a:lnTo>
                <a:lnTo>
                  <a:pt x="111499" y="1"/>
                </a:lnTo>
                <a:close/>
              </a:path>
            </a:pathLst>
          </a:custGeom>
          <a:solidFill>
            <a:srgbClr val="232323">
              <a:alpha val="2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1" name="Google Shape;771;p49"/>
          <p:cNvSpPr txBox="1"/>
          <p:nvPr/>
        </p:nvSpPr>
        <p:spPr>
          <a:xfrm>
            <a:off x="3835325" y="2813481"/>
            <a:ext cx="45951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AutoNum type="arabicPeriod" startAt="2"/>
            </a:pPr>
            <a:r>
              <a:rPr lang="e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Transformation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2" name="Google Shape;772;p49"/>
          <p:cNvSpPr txBox="1"/>
          <p:nvPr/>
        </p:nvSpPr>
        <p:spPr>
          <a:xfrm>
            <a:off x="3904925" y="3087262"/>
            <a:ext cx="45903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Transformation of some raw feature values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Scaling and Encoding of Data</a:t>
            </a:r>
            <a:endParaRPr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98E881-767A-5FE9-9C13-67C7469F7E03}"/>
              </a:ext>
            </a:extLst>
          </p:cNvPr>
          <p:cNvSpPr txBox="1"/>
          <p:nvPr/>
        </p:nvSpPr>
        <p:spPr>
          <a:xfrm>
            <a:off x="8818270" y="4669425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13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00449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Handling of Missing Values</a:t>
            </a:r>
            <a:endParaRPr dirty="0"/>
          </a:p>
        </p:txBody>
      </p:sp>
      <p:sp>
        <p:nvSpPr>
          <p:cNvPr id="441" name="Google Shape;441;p35"/>
          <p:cNvSpPr txBox="1">
            <a:spLocks noGrp="1"/>
          </p:cNvSpPr>
          <p:nvPr>
            <p:ph type="body" idx="1"/>
          </p:nvPr>
        </p:nvSpPr>
        <p:spPr>
          <a:xfrm>
            <a:off x="720000" y="1193548"/>
            <a:ext cx="7423200" cy="8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lvl="0" indent="-28575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dk1"/>
                </a:solidFill>
              </a:rPr>
              <a:t>Running </a:t>
            </a:r>
            <a:r>
              <a:rPr lang="de-DE" sz="1400" dirty="0" err="1">
                <a:solidFill>
                  <a:schemeClr val="dk1"/>
                </a:solidFill>
              </a:rPr>
              <a:t>of</a:t>
            </a:r>
            <a:r>
              <a:rPr lang="de-DE" sz="1400" dirty="0">
                <a:solidFill>
                  <a:schemeClr val="dk1"/>
                </a:solidFill>
              </a:rPr>
              <a:t> a </a:t>
            </a:r>
            <a:r>
              <a:rPr lang="de-DE" sz="1400" dirty="0" err="1">
                <a:solidFill>
                  <a:schemeClr val="dk1"/>
                </a:solidFill>
              </a:rPr>
              <a:t>search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algorithm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to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detect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missing</a:t>
            </a:r>
            <a:r>
              <a:rPr lang="de-DE" sz="1400" dirty="0">
                <a:solidFill>
                  <a:schemeClr val="dk1"/>
                </a:solidFill>
              </a:rPr>
              <a:t> feature </a:t>
            </a:r>
            <a:r>
              <a:rPr lang="de-DE" sz="1400" dirty="0" err="1">
                <a:solidFill>
                  <a:schemeClr val="dk1"/>
                </a:solidFill>
              </a:rPr>
              <a:t>values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within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our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dataset</a:t>
            </a:r>
            <a:endParaRPr lang="de-DE" sz="1400" dirty="0">
              <a:solidFill>
                <a:schemeClr val="dk1"/>
              </a:solidFill>
            </a:endParaRPr>
          </a:p>
          <a:p>
            <a:pPr marL="152400" lvl="0" indent="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de-DE" sz="1400" dirty="0">
                <a:solidFill>
                  <a:schemeClr val="dk1"/>
                </a:solidFill>
              </a:rPr>
              <a:t>→ </a:t>
            </a:r>
            <a:r>
              <a:rPr lang="de-DE" sz="1400" dirty="0" err="1">
                <a:solidFill>
                  <a:schemeClr val="dk1"/>
                </a:solidFill>
              </a:rPr>
              <a:t>Required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caution</a:t>
            </a:r>
            <a:r>
              <a:rPr lang="de-DE" sz="1400" dirty="0">
                <a:solidFill>
                  <a:schemeClr val="dk1"/>
                </a:solidFill>
              </a:rPr>
              <a:t> in </a:t>
            </a:r>
            <a:r>
              <a:rPr lang="de-DE" sz="1400" dirty="0" err="1">
                <a:solidFill>
                  <a:schemeClr val="dk1"/>
                </a:solidFill>
              </a:rPr>
              <a:t>removing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of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data</a:t>
            </a:r>
            <a:r>
              <a:rPr lang="de-DE" sz="1400" dirty="0">
                <a:solidFill>
                  <a:schemeClr val="dk1"/>
                </a:solidFill>
              </a:rPr>
              <a:t>, due </a:t>
            </a:r>
            <a:r>
              <a:rPr lang="de-DE" sz="1400" dirty="0" err="1">
                <a:solidFill>
                  <a:schemeClr val="dk1"/>
                </a:solidFill>
              </a:rPr>
              <a:t>to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relatively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low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size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of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dataset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</a:p>
          <a:p>
            <a:pPr marL="152400" lvl="0" indent="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de-DE" sz="1400" dirty="0">
              <a:solidFill>
                <a:schemeClr val="dk1"/>
              </a:solidFill>
            </a:endParaRPr>
          </a:p>
          <a:p>
            <a:pPr marL="152400" lvl="0" indent="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de-DE" sz="1400" dirty="0">
                <a:solidFill>
                  <a:schemeClr val="dk1"/>
                </a:solidFill>
              </a:rPr>
              <a:t>→ </a:t>
            </a:r>
            <a:r>
              <a:rPr lang="de-DE" sz="1400" dirty="0" err="1">
                <a:solidFill>
                  <a:schemeClr val="dk1"/>
                </a:solidFill>
              </a:rPr>
              <a:t>Detection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of</a:t>
            </a:r>
            <a:r>
              <a:rPr lang="de-DE" sz="1400" dirty="0">
                <a:solidFill>
                  <a:schemeClr val="dk1"/>
                </a:solidFill>
              </a:rPr>
              <a:t> 41 </a:t>
            </a:r>
            <a:r>
              <a:rPr lang="de-DE" sz="1400" dirty="0" err="1">
                <a:solidFill>
                  <a:schemeClr val="dk1"/>
                </a:solidFill>
              </a:rPr>
              <a:t>data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entries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with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missing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values</a:t>
            </a:r>
            <a:r>
              <a:rPr lang="de-DE" sz="1400" dirty="0">
                <a:solidFill>
                  <a:schemeClr val="dk1"/>
                </a:solidFill>
              </a:rPr>
              <a:t> (30 </a:t>
            </a:r>
            <a:r>
              <a:rPr lang="de-DE" sz="1400" dirty="0" err="1">
                <a:solidFill>
                  <a:schemeClr val="dk1"/>
                </a:solidFill>
              </a:rPr>
              <a:t>missing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values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for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Credit_History</a:t>
            </a:r>
            <a:r>
              <a:rPr lang="de-DE" sz="1400" dirty="0">
                <a:solidFill>
                  <a:schemeClr val="dk1"/>
                </a:solidFill>
              </a:rPr>
              <a:t>)</a:t>
            </a:r>
          </a:p>
          <a:p>
            <a:pPr marL="152400" lvl="0" indent="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de-DE" sz="1400" dirty="0">
              <a:solidFill>
                <a:schemeClr val="dk1"/>
              </a:solidFill>
            </a:endParaRPr>
          </a:p>
          <a:p>
            <a:pPr marL="152400" lvl="0" indent="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B13F3A4-256C-9B60-AB2C-5CDD6B7FA9D3}"/>
              </a:ext>
            </a:extLst>
          </p:cNvPr>
          <p:cNvSpPr/>
          <p:nvPr/>
        </p:nvSpPr>
        <p:spPr>
          <a:xfrm>
            <a:off x="1080000" y="3422588"/>
            <a:ext cx="978408" cy="48463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1EB91-F957-7349-EC17-78BE93D56155}"/>
              </a:ext>
            </a:extLst>
          </p:cNvPr>
          <p:cNvSpPr txBox="1"/>
          <p:nvPr/>
        </p:nvSpPr>
        <p:spPr>
          <a:xfrm>
            <a:off x="2260800" y="3403294"/>
            <a:ext cx="52084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Work Sans" pitchFamily="2" charset="0"/>
              </a:rPr>
              <a:t>Decision</a:t>
            </a:r>
            <a:r>
              <a:rPr lang="de-DE" b="1" dirty="0">
                <a:latin typeface="Work Sans" pitchFamily="2" charset="0"/>
              </a:rPr>
              <a:t> </a:t>
            </a:r>
            <a:r>
              <a:rPr lang="de-DE" b="1" dirty="0" err="1">
                <a:latin typeface="Work Sans" pitchFamily="2" charset="0"/>
              </a:rPr>
              <a:t>to</a:t>
            </a:r>
            <a:r>
              <a:rPr lang="de-DE" b="1" dirty="0">
                <a:latin typeface="Work Sans" pitchFamily="2" charset="0"/>
              </a:rPr>
              <a:t> </a:t>
            </a:r>
            <a:r>
              <a:rPr lang="de-DE" b="1" dirty="0" err="1">
                <a:latin typeface="Work Sans" pitchFamily="2" charset="0"/>
              </a:rPr>
              <a:t>drop</a:t>
            </a:r>
            <a:r>
              <a:rPr lang="de-DE" b="1" dirty="0">
                <a:latin typeface="Work Sans" pitchFamily="2" charset="0"/>
              </a:rPr>
              <a:t> all </a:t>
            </a:r>
            <a:r>
              <a:rPr lang="de-DE" b="1" dirty="0" err="1">
                <a:latin typeface="Work Sans" pitchFamily="2" charset="0"/>
              </a:rPr>
              <a:t>data</a:t>
            </a:r>
            <a:r>
              <a:rPr lang="de-DE" b="1" dirty="0">
                <a:latin typeface="Work Sans" pitchFamily="2" charset="0"/>
              </a:rPr>
              <a:t> </a:t>
            </a:r>
            <a:r>
              <a:rPr lang="de-DE" b="1" dirty="0" err="1">
                <a:latin typeface="Work Sans" pitchFamily="2" charset="0"/>
              </a:rPr>
              <a:t>entries</a:t>
            </a:r>
            <a:r>
              <a:rPr lang="de-DE" b="1" dirty="0">
                <a:latin typeface="Work Sans" pitchFamily="2" charset="0"/>
              </a:rPr>
              <a:t> </a:t>
            </a:r>
            <a:r>
              <a:rPr lang="de-DE" b="1" dirty="0" err="1">
                <a:latin typeface="Work Sans" pitchFamily="2" charset="0"/>
              </a:rPr>
              <a:t>with</a:t>
            </a:r>
            <a:r>
              <a:rPr lang="de-DE" b="1" dirty="0">
                <a:latin typeface="Work Sans" pitchFamily="2" charset="0"/>
              </a:rPr>
              <a:t> </a:t>
            </a:r>
            <a:r>
              <a:rPr lang="de-DE" b="1" dirty="0" err="1">
                <a:latin typeface="Work Sans" pitchFamily="2" charset="0"/>
              </a:rPr>
              <a:t>missing</a:t>
            </a:r>
            <a:r>
              <a:rPr lang="de-DE" b="1" dirty="0">
                <a:latin typeface="Work Sans" pitchFamily="2" charset="0"/>
              </a:rPr>
              <a:t> </a:t>
            </a:r>
            <a:r>
              <a:rPr lang="de-DE" b="1" dirty="0" err="1">
                <a:latin typeface="Work Sans" pitchFamily="2" charset="0"/>
              </a:rPr>
              <a:t>values</a:t>
            </a:r>
            <a:r>
              <a:rPr lang="de-DE" b="1" dirty="0">
                <a:latin typeface="Work Sans" pitchFamily="2" charset="0"/>
              </a:rPr>
              <a:t> </a:t>
            </a:r>
            <a:r>
              <a:rPr lang="de-DE" b="1" dirty="0" err="1">
                <a:latin typeface="Work Sans" pitchFamily="2" charset="0"/>
              </a:rPr>
              <a:t>for</a:t>
            </a:r>
            <a:r>
              <a:rPr lang="de-DE" b="1" dirty="0">
                <a:latin typeface="Work Sans" pitchFamily="2" charset="0"/>
              </a:rPr>
              <a:t> </a:t>
            </a:r>
          </a:p>
          <a:p>
            <a:r>
              <a:rPr lang="de-DE" b="1" dirty="0" err="1">
                <a:latin typeface="Work Sans" pitchFamily="2" charset="0"/>
              </a:rPr>
              <a:t>credit_history</a:t>
            </a:r>
            <a:r>
              <a:rPr lang="de-DE" b="1" dirty="0">
                <a:latin typeface="Work Sans" pitchFamily="2" charset="0"/>
              </a:rPr>
              <a:t> (</a:t>
            </a:r>
            <a:r>
              <a:rPr lang="de-DE" b="1" dirty="0" err="1">
                <a:latin typeface="Work Sans" pitchFamily="2" charset="0"/>
              </a:rPr>
              <a:t>expected</a:t>
            </a:r>
            <a:r>
              <a:rPr lang="de-DE" b="1" dirty="0">
                <a:latin typeface="Work Sans" pitchFamily="2" charset="0"/>
              </a:rPr>
              <a:t> high feature </a:t>
            </a:r>
            <a:r>
              <a:rPr lang="de-DE" b="1" dirty="0" err="1">
                <a:latin typeface="Work Sans" pitchFamily="2" charset="0"/>
              </a:rPr>
              <a:t>importance</a:t>
            </a:r>
            <a:r>
              <a:rPr lang="de-DE" b="1" dirty="0">
                <a:latin typeface="Work Sans" pitchFamily="2" charset="0"/>
              </a:rPr>
              <a:t> and </a:t>
            </a:r>
          </a:p>
          <a:p>
            <a:r>
              <a:rPr lang="de-DE" b="1" dirty="0" err="1">
                <a:latin typeface="Work Sans" pitchFamily="2" charset="0"/>
              </a:rPr>
              <a:t>limitations</a:t>
            </a:r>
            <a:r>
              <a:rPr lang="de-DE" b="1" dirty="0">
                <a:latin typeface="Work Sans" pitchFamily="2" charset="0"/>
              </a:rPr>
              <a:t> in </a:t>
            </a:r>
            <a:r>
              <a:rPr lang="de-DE" b="1" dirty="0" err="1">
                <a:latin typeface="Work Sans" pitchFamily="2" charset="0"/>
              </a:rPr>
              <a:t>handling</a:t>
            </a:r>
            <a:r>
              <a:rPr lang="de-DE" b="1" dirty="0">
                <a:latin typeface="Work Sans" pitchFamily="2" charset="0"/>
              </a:rPr>
              <a:t> </a:t>
            </a:r>
            <a:r>
              <a:rPr lang="de-DE" b="1" dirty="0" err="1">
                <a:latin typeface="Work Sans" pitchFamily="2" charset="0"/>
              </a:rPr>
              <a:t>of</a:t>
            </a:r>
            <a:r>
              <a:rPr lang="de-DE" b="1" dirty="0">
                <a:latin typeface="Work Sans" pitchFamily="2" charset="0"/>
              </a:rPr>
              <a:t> </a:t>
            </a:r>
            <a:r>
              <a:rPr lang="de-DE" b="1" dirty="0" err="1">
                <a:latin typeface="Work Sans" pitchFamily="2" charset="0"/>
              </a:rPr>
              <a:t>categorical</a:t>
            </a:r>
            <a:r>
              <a:rPr lang="de-DE" b="1" dirty="0">
                <a:latin typeface="Work Sans" pitchFamily="2" charset="0"/>
              </a:rPr>
              <a:t> </a:t>
            </a:r>
            <a:r>
              <a:rPr lang="de-DE" b="1" dirty="0" err="1">
                <a:latin typeface="Work Sans" pitchFamily="2" charset="0"/>
              </a:rPr>
              <a:t>information</a:t>
            </a:r>
            <a:r>
              <a:rPr lang="de-DE" b="1" dirty="0">
                <a:latin typeface="Work Sans" pitchFamily="2" charset="0"/>
              </a:rPr>
              <a:t>)</a:t>
            </a:r>
            <a:endParaRPr lang="en-US" b="1" dirty="0">
              <a:latin typeface="Work San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82AA5F-929B-5930-D923-05FD2AA20C90}"/>
              </a:ext>
            </a:extLst>
          </p:cNvPr>
          <p:cNvSpPr txBox="1"/>
          <p:nvPr/>
        </p:nvSpPr>
        <p:spPr>
          <a:xfrm>
            <a:off x="8525148" y="4719825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14</a:t>
            </a:r>
            <a:endParaRPr lang="en-US" sz="1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Transformation of raw data features</a:t>
            </a:r>
            <a:endParaRPr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30D0-E3F3-ED99-D5D1-88066F16C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579700"/>
            <a:ext cx="7480800" cy="2649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1400" dirty="0" err="1"/>
              <a:t>Usage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method</a:t>
            </a:r>
            <a:r>
              <a:rPr lang="de-DE" sz="1400" dirty="0"/>
              <a:t> </a:t>
            </a:r>
            <a:r>
              <a:rPr lang="de-DE" sz="1400" b="1" dirty="0" err="1"/>
              <a:t>mutate</a:t>
            </a:r>
            <a:r>
              <a:rPr lang="de-DE" sz="1400" b="1" dirty="0"/>
              <a:t>()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prepare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values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categorical</a:t>
            </a:r>
            <a:r>
              <a:rPr lang="de-DE" sz="1400" dirty="0"/>
              <a:t> </a:t>
            </a:r>
            <a:r>
              <a:rPr lang="de-DE" sz="1400" dirty="0" err="1"/>
              <a:t>features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r>
              <a:rPr lang="de-DE" sz="1400" dirty="0"/>
              <a:t> </a:t>
            </a:r>
            <a:r>
              <a:rPr lang="de-DE" sz="1400" dirty="0" err="1"/>
              <a:t>analysis</a:t>
            </a:r>
            <a:r>
              <a:rPr lang="de-DE" sz="1400" dirty="0"/>
              <a:t>:</a:t>
            </a:r>
          </a:p>
          <a:p>
            <a:pPr marL="139700" indent="0">
              <a:buNone/>
            </a:pPr>
            <a:endParaRPr lang="de-DE" sz="1400" dirty="0"/>
          </a:p>
          <a:p>
            <a:pPr marL="139700" indent="0">
              <a:buNone/>
            </a:pPr>
            <a:r>
              <a:rPr lang="de-DE" sz="1400" dirty="0">
                <a:solidFill>
                  <a:schemeClr val="dk1"/>
                </a:solidFill>
              </a:rPr>
              <a:t>→ </a:t>
            </a:r>
            <a:r>
              <a:rPr lang="de-DE" sz="1400" b="1" dirty="0" err="1">
                <a:solidFill>
                  <a:schemeClr val="dk1"/>
                </a:solidFill>
              </a:rPr>
              <a:t>Conversion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of</a:t>
            </a:r>
            <a:r>
              <a:rPr lang="de-DE" sz="1400" dirty="0">
                <a:solidFill>
                  <a:schemeClr val="dk1"/>
                </a:solidFill>
              </a:rPr>
              <a:t> ‘Education‘ ,‘</a:t>
            </a:r>
            <a:r>
              <a:rPr lang="de-DE" sz="1400" dirty="0" err="1">
                <a:solidFill>
                  <a:schemeClr val="dk1"/>
                </a:solidFill>
              </a:rPr>
              <a:t>Married</a:t>
            </a:r>
            <a:r>
              <a:rPr lang="de-DE" sz="1400" dirty="0">
                <a:solidFill>
                  <a:schemeClr val="dk1"/>
                </a:solidFill>
              </a:rPr>
              <a:t>‘ and ‘</a:t>
            </a:r>
            <a:r>
              <a:rPr lang="de-DE" sz="1400" dirty="0" err="1">
                <a:solidFill>
                  <a:schemeClr val="dk1"/>
                </a:solidFill>
              </a:rPr>
              <a:t>Self_Employed</a:t>
            </a:r>
            <a:r>
              <a:rPr lang="de-DE" sz="1400" dirty="0">
                <a:solidFill>
                  <a:schemeClr val="dk1"/>
                </a:solidFill>
              </a:rPr>
              <a:t>‘ </a:t>
            </a:r>
            <a:r>
              <a:rPr lang="de-DE" sz="1400" b="1" dirty="0" err="1">
                <a:solidFill>
                  <a:schemeClr val="dk1"/>
                </a:solidFill>
              </a:rPr>
              <a:t>into</a:t>
            </a:r>
            <a:r>
              <a:rPr lang="de-DE" sz="1400" b="1" dirty="0">
                <a:solidFill>
                  <a:schemeClr val="dk1"/>
                </a:solidFill>
              </a:rPr>
              <a:t> </a:t>
            </a:r>
            <a:r>
              <a:rPr lang="de-DE" sz="1400" b="1" dirty="0" err="1">
                <a:solidFill>
                  <a:schemeClr val="dk1"/>
                </a:solidFill>
              </a:rPr>
              <a:t>logical</a:t>
            </a:r>
            <a:r>
              <a:rPr lang="de-DE" sz="1400" b="1" dirty="0">
                <a:solidFill>
                  <a:schemeClr val="dk1"/>
                </a:solidFill>
              </a:rPr>
              <a:t> variables</a:t>
            </a:r>
          </a:p>
          <a:p>
            <a:pPr marL="139700" indent="0">
              <a:buNone/>
            </a:pPr>
            <a:r>
              <a:rPr lang="de-DE" sz="1400" dirty="0">
                <a:solidFill>
                  <a:schemeClr val="dk1"/>
                </a:solidFill>
              </a:rPr>
              <a:t>(‘Yes‘/‘Graduate‘ =&gt; TRUE ; ‘</a:t>
            </a:r>
            <a:r>
              <a:rPr lang="de-DE" sz="1400" dirty="0" err="1">
                <a:solidFill>
                  <a:schemeClr val="dk1"/>
                </a:solidFill>
              </a:rPr>
              <a:t>No</a:t>
            </a:r>
            <a:r>
              <a:rPr lang="de-DE" sz="1400" dirty="0">
                <a:solidFill>
                  <a:schemeClr val="dk1"/>
                </a:solidFill>
              </a:rPr>
              <a:t>‘ =&gt; FALSE)</a:t>
            </a:r>
          </a:p>
          <a:p>
            <a:pPr marL="139700" indent="0">
              <a:buNone/>
            </a:pPr>
            <a:endParaRPr lang="de-DE" sz="1400" dirty="0">
              <a:solidFill>
                <a:schemeClr val="dk1"/>
              </a:solidFill>
            </a:endParaRPr>
          </a:p>
          <a:p>
            <a:pPr marL="139700" indent="0">
              <a:buNone/>
            </a:pPr>
            <a:r>
              <a:rPr lang="de-DE" sz="1400" dirty="0">
                <a:solidFill>
                  <a:schemeClr val="dk1"/>
                </a:solidFill>
              </a:rPr>
              <a:t>→ </a:t>
            </a:r>
            <a:r>
              <a:rPr lang="de-DE" sz="1400" b="1" dirty="0" err="1">
                <a:solidFill>
                  <a:schemeClr val="dk1"/>
                </a:solidFill>
              </a:rPr>
              <a:t>Conversion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of</a:t>
            </a:r>
            <a:r>
              <a:rPr lang="de-DE" sz="1400" dirty="0">
                <a:solidFill>
                  <a:schemeClr val="dk1"/>
                </a:solidFill>
              </a:rPr>
              <a:t> ‘Gender‘, ‘</a:t>
            </a:r>
            <a:r>
              <a:rPr lang="de-DE" sz="1400" dirty="0" err="1">
                <a:solidFill>
                  <a:schemeClr val="dk1"/>
                </a:solidFill>
              </a:rPr>
              <a:t>Dependents</a:t>
            </a:r>
            <a:r>
              <a:rPr lang="de-DE" sz="1400" dirty="0">
                <a:solidFill>
                  <a:schemeClr val="dk1"/>
                </a:solidFill>
              </a:rPr>
              <a:t>‘ and ‘</a:t>
            </a:r>
            <a:r>
              <a:rPr lang="de-DE" sz="1400" dirty="0" err="1">
                <a:solidFill>
                  <a:schemeClr val="dk1"/>
                </a:solidFill>
              </a:rPr>
              <a:t>Property_Area</a:t>
            </a:r>
            <a:r>
              <a:rPr lang="de-DE" sz="1400" dirty="0">
                <a:solidFill>
                  <a:schemeClr val="dk1"/>
                </a:solidFill>
              </a:rPr>
              <a:t>‘ </a:t>
            </a:r>
            <a:r>
              <a:rPr lang="de-DE" sz="1400" b="1" dirty="0" err="1">
                <a:solidFill>
                  <a:schemeClr val="dk1"/>
                </a:solidFill>
              </a:rPr>
              <a:t>into</a:t>
            </a:r>
            <a:r>
              <a:rPr lang="de-DE" sz="1400" b="1" dirty="0">
                <a:solidFill>
                  <a:schemeClr val="dk1"/>
                </a:solidFill>
              </a:rPr>
              <a:t> </a:t>
            </a:r>
            <a:r>
              <a:rPr lang="de-DE" sz="1400" b="1" dirty="0" err="1">
                <a:solidFill>
                  <a:schemeClr val="dk1"/>
                </a:solidFill>
              </a:rPr>
              <a:t>factors</a:t>
            </a:r>
            <a:endParaRPr lang="de-DE" sz="1400" b="1" dirty="0">
              <a:solidFill>
                <a:schemeClr val="dk1"/>
              </a:solidFill>
            </a:endParaRPr>
          </a:p>
          <a:p>
            <a:pPr marL="139700" indent="0">
              <a:buNone/>
            </a:pPr>
            <a:endParaRPr lang="de-DE" sz="1400" dirty="0">
              <a:solidFill>
                <a:schemeClr val="dk1"/>
              </a:solidFill>
            </a:endParaRPr>
          </a:p>
          <a:p>
            <a:pPr marL="139700" indent="0">
              <a:buNone/>
            </a:pPr>
            <a:r>
              <a:rPr lang="de-DE" sz="1400" dirty="0">
                <a:solidFill>
                  <a:schemeClr val="dk1"/>
                </a:solidFill>
              </a:rPr>
              <a:t> </a:t>
            </a:r>
          </a:p>
          <a:p>
            <a:pPr marL="139700" indent="0">
              <a:buNone/>
            </a:pPr>
            <a:endParaRPr lang="de-DE" sz="1400" dirty="0">
              <a:solidFill>
                <a:schemeClr val="dk1"/>
              </a:solidFill>
            </a:endParaRPr>
          </a:p>
          <a:p>
            <a:pPr marL="139700" indent="0">
              <a:buNone/>
            </a:pPr>
            <a:endParaRPr lang="de-DE" sz="1400" dirty="0"/>
          </a:p>
          <a:p>
            <a:pPr marL="139700" indent="0">
              <a:buNone/>
            </a:pPr>
            <a:endParaRPr lang="de-DE" sz="1400" dirty="0"/>
          </a:p>
          <a:p>
            <a:pPr marL="139700" indent="0">
              <a:buNone/>
            </a:pPr>
            <a:r>
              <a:rPr lang="de-DE" sz="1400" dirty="0"/>
              <a:t>  </a:t>
            </a:r>
            <a:endParaRPr lang="en-US" sz="1400" b="1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AF18B93-F401-A080-E864-7A4F62B09766}"/>
              </a:ext>
            </a:extLst>
          </p:cNvPr>
          <p:cNvSpPr/>
          <p:nvPr/>
        </p:nvSpPr>
        <p:spPr>
          <a:xfrm>
            <a:off x="943200" y="3472988"/>
            <a:ext cx="978408" cy="48463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8096B-451A-8F90-45C2-56290ED7420B}"/>
              </a:ext>
            </a:extLst>
          </p:cNvPr>
          <p:cNvSpPr txBox="1"/>
          <p:nvPr/>
        </p:nvSpPr>
        <p:spPr>
          <a:xfrm>
            <a:off x="2144808" y="3453694"/>
            <a:ext cx="5923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Intention: </a:t>
            </a:r>
            <a:r>
              <a:rPr lang="de-DE" b="1" dirty="0" err="1"/>
              <a:t>Improving</a:t>
            </a:r>
            <a:r>
              <a:rPr lang="de-DE" b="1" dirty="0"/>
              <a:t> </a:t>
            </a:r>
            <a:r>
              <a:rPr lang="de-DE" b="1" dirty="0" err="1"/>
              <a:t>options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statistical</a:t>
            </a:r>
            <a:r>
              <a:rPr lang="de-DE" b="1" dirty="0"/>
              <a:t> </a:t>
            </a:r>
            <a:r>
              <a:rPr lang="de-DE" b="1" dirty="0" err="1"/>
              <a:t>modeling</a:t>
            </a:r>
            <a:r>
              <a:rPr lang="de-DE" b="1" dirty="0"/>
              <a:t> and </a:t>
            </a:r>
            <a:r>
              <a:rPr lang="de-DE" b="1" dirty="0" err="1"/>
              <a:t>facilitation</a:t>
            </a:r>
            <a:endParaRPr lang="de-DE" b="1" dirty="0"/>
          </a:p>
          <a:p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machine</a:t>
            </a:r>
            <a:r>
              <a:rPr lang="de-DE" b="1" dirty="0"/>
              <a:t> </a:t>
            </a:r>
            <a:r>
              <a:rPr lang="de-DE" b="1" dirty="0" err="1"/>
              <a:t>learning</a:t>
            </a:r>
            <a:r>
              <a:rPr lang="de-DE" b="1" dirty="0"/>
              <a:t> </a:t>
            </a:r>
            <a:r>
              <a:rPr lang="de-DE" b="1" dirty="0" err="1"/>
              <a:t>workflows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320812-51AB-7995-B7D2-8B86C7A1D199}"/>
              </a:ext>
            </a:extLst>
          </p:cNvPr>
          <p:cNvSpPr txBox="1"/>
          <p:nvPr/>
        </p:nvSpPr>
        <p:spPr>
          <a:xfrm>
            <a:off x="8517948" y="4669425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15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96577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1CFC8-1D7F-5BBD-2913-8A89B7E2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Numerical</a:t>
            </a:r>
            <a:r>
              <a:rPr lang="de-DE" dirty="0"/>
              <a:t>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69A0C-C8C3-0898-EA56-23B7FA0B7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23731"/>
            <a:ext cx="7279200" cy="7387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1400" dirty="0" err="1"/>
              <a:t>Important</a:t>
            </a:r>
            <a:r>
              <a:rPr lang="de-DE" sz="1400" dirty="0"/>
              <a:t> </a:t>
            </a:r>
            <a:r>
              <a:rPr lang="de-DE" sz="1400" dirty="0" err="1"/>
              <a:t>standardization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numerical</a:t>
            </a:r>
            <a:r>
              <a:rPr lang="de-DE" sz="1400" dirty="0"/>
              <a:t> feature </a:t>
            </a:r>
            <a:r>
              <a:rPr lang="de-DE" sz="1400" dirty="0" err="1"/>
              <a:t>values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achieved</a:t>
            </a:r>
            <a:r>
              <a:rPr lang="de-DE" sz="1400" dirty="0"/>
              <a:t> </a:t>
            </a:r>
            <a:r>
              <a:rPr lang="de-DE" sz="1400" dirty="0" err="1"/>
              <a:t>within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method</a:t>
            </a:r>
            <a:r>
              <a:rPr lang="de-DE" sz="1400" dirty="0"/>
              <a:t> </a:t>
            </a:r>
            <a:r>
              <a:rPr lang="de-DE" sz="1400" b="1" dirty="0" err="1"/>
              <a:t>preProcess</a:t>
            </a:r>
            <a:r>
              <a:rPr lang="de-DE" sz="1400" b="1" dirty="0"/>
              <a:t>()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400" b="1" dirty="0"/>
          </a:p>
          <a:p>
            <a:pPr marL="139700" indent="0">
              <a:buNone/>
            </a:pPr>
            <a:r>
              <a:rPr lang="de-DE" sz="1400" dirty="0">
                <a:solidFill>
                  <a:schemeClr val="dk1"/>
                </a:solidFill>
              </a:rPr>
              <a:t>→ </a:t>
            </a:r>
            <a:r>
              <a:rPr lang="de-DE" sz="1400" dirty="0" err="1">
                <a:solidFill>
                  <a:schemeClr val="dk1"/>
                </a:solidFill>
              </a:rPr>
              <a:t>Necessary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to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b="1" dirty="0" err="1">
                <a:solidFill>
                  <a:schemeClr val="dk1"/>
                </a:solidFill>
              </a:rPr>
              <a:t>ensure</a:t>
            </a:r>
            <a:r>
              <a:rPr lang="de-DE" sz="1400" b="1" dirty="0">
                <a:solidFill>
                  <a:schemeClr val="dk1"/>
                </a:solidFill>
              </a:rPr>
              <a:t> </a:t>
            </a:r>
            <a:r>
              <a:rPr lang="de-DE" sz="1400" b="1" dirty="0" err="1">
                <a:solidFill>
                  <a:schemeClr val="dk1"/>
                </a:solidFill>
              </a:rPr>
              <a:t>equal</a:t>
            </a:r>
            <a:r>
              <a:rPr lang="de-DE" sz="1400" b="1" dirty="0">
                <a:solidFill>
                  <a:schemeClr val="dk1"/>
                </a:solidFill>
              </a:rPr>
              <a:t> feature </a:t>
            </a:r>
            <a:r>
              <a:rPr lang="de-DE" sz="1400" b="1" dirty="0" err="1">
                <a:solidFill>
                  <a:schemeClr val="dk1"/>
                </a:solidFill>
              </a:rPr>
              <a:t>contribute</a:t>
            </a:r>
            <a:r>
              <a:rPr lang="de-DE" sz="1400" b="1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to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the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r>
              <a:rPr lang="de-DE" sz="1400" dirty="0" err="1">
                <a:solidFill>
                  <a:schemeClr val="dk1"/>
                </a:solidFill>
              </a:rPr>
              <a:t>model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endParaRPr lang="en-US" sz="1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A84A2-D3F8-2321-8D20-467F5182DF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80" y="2224331"/>
            <a:ext cx="7793839" cy="89772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5E10D7B0-2FF7-572B-4FE6-3F4B1B59E783}"/>
              </a:ext>
            </a:extLst>
          </p:cNvPr>
          <p:cNvSpPr/>
          <p:nvPr/>
        </p:nvSpPr>
        <p:spPr>
          <a:xfrm>
            <a:off x="3639103" y="2715724"/>
            <a:ext cx="288000" cy="532800"/>
          </a:xfrm>
          <a:prstGeom prst="up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62691D24-7444-82C0-18F5-60D7F24D35C5}"/>
              </a:ext>
            </a:extLst>
          </p:cNvPr>
          <p:cNvSpPr/>
          <p:nvPr/>
        </p:nvSpPr>
        <p:spPr>
          <a:xfrm>
            <a:off x="4330799" y="2715724"/>
            <a:ext cx="288000" cy="532800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F67B3E-C49E-13D0-FB4F-2F5E4D8BB896}"/>
              </a:ext>
            </a:extLst>
          </p:cNvPr>
          <p:cNvSpPr txBox="1"/>
          <p:nvPr/>
        </p:nvSpPr>
        <p:spPr>
          <a:xfrm>
            <a:off x="504000" y="3297292"/>
            <a:ext cx="5857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2">
                    <a:lumMod val="50000"/>
                  </a:schemeClr>
                </a:solidFill>
                <a:latin typeface="Work Sans" pitchFamily="2" charset="0"/>
              </a:rPr>
              <a:t>1. 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  <a:latin typeface="Work Sans" pitchFamily="2" charset="0"/>
              </a:rPr>
              <a:t>Centering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  <a:latin typeface="Work Sans" pitchFamily="2" charset="0"/>
              </a:rPr>
              <a:t>: </a:t>
            </a:r>
            <a:r>
              <a:rPr lang="de-DE" dirty="0" err="1">
                <a:latin typeface="Work Sans" pitchFamily="2" charset="0"/>
              </a:rPr>
              <a:t>Subtraction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mean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value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from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each</a:t>
            </a:r>
            <a:r>
              <a:rPr lang="de-DE" dirty="0">
                <a:latin typeface="Work Sans" pitchFamily="2" charset="0"/>
              </a:rPr>
              <a:t> feature </a:t>
            </a:r>
            <a:r>
              <a:rPr lang="de-DE" dirty="0" err="1">
                <a:latin typeface="Work Sans" pitchFamily="2" charset="0"/>
              </a:rPr>
              <a:t>value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to</a:t>
            </a:r>
            <a:endParaRPr lang="de-DE" dirty="0">
              <a:latin typeface="Work Sans" pitchFamily="2" charset="0"/>
            </a:endParaRPr>
          </a:p>
          <a:p>
            <a:r>
              <a:rPr lang="de-DE" dirty="0" err="1">
                <a:latin typeface="Work Sans" pitchFamily="2" charset="0"/>
              </a:rPr>
              <a:t>center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the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values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around</a:t>
            </a:r>
            <a:r>
              <a:rPr lang="de-DE" dirty="0">
                <a:latin typeface="Work Sans" pitchFamily="2" charset="0"/>
              </a:rPr>
              <a:t>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C82D4-5A6F-A31E-749B-4D730E333D41}"/>
              </a:ext>
            </a:extLst>
          </p:cNvPr>
          <p:cNvSpPr txBox="1"/>
          <p:nvPr/>
        </p:nvSpPr>
        <p:spPr>
          <a:xfrm>
            <a:off x="504000" y="3995753"/>
            <a:ext cx="6558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  <a:latin typeface="Work Sans" pitchFamily="2" charset="0"/>
              </a:rPr>
              <a:t>2. </a:t>
            </a:r>
            <a:r>
              <a:rPr lang="de-DE" dirty="0" err="1">
                <a:solidFill>
                  <a:srgbClr val="00B050"/>
                </a:solidFill>
                <a:latin typeface="Work Sans" pitchFamily="2" charset="0"/>
              </a:rPr>
              <a:t>Scaling</a:t>
            </a:r>
            <a:r>
              <a:rPr lang="de-DE" dirty="0">
                <a:solidFill>
                  <a:srgbClr val="00B050"/>
                </a:solidFill>
                <a:latin typeface="Work Sans" pitchFamily="2" charset="0"/>
              </a:rPr>
              <a:t>: </a:t>
            </a:r>
            <a:r>
              <a:rPr lang="de-DE" dirty="0">
                <a:latin typeface="Work Sans" pitchFamily="2" charset="0"/>
              </a:rPr>
              <a:t>Division </a:t>
            </a:r>
            <a:r>
              <a:rPr lang="de-DE" dirty="0" err="1">
                <a:latin typeface="Work Sans" pitchFamily="2" charset="0"/>
              </a:rPr>
              <a:t>of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each</a:t>
            </a:r>
            <a:r>
              <a:rPr lang="de-DE" dirty="0">
                <a:latin typeface="Work Sans" pitchFamily="2" charset="0"/>
              </a:rPr>
              <a:t> feature </a:t>
            </a:r>
            <a:r>
              <a:rPr lang="de-DE" dirty="0" err="1">
                <a:latin typeface="Work Sans" pitchFamily="2" charset="0"/>
              </a:rPr>
              <a:t>value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with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the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standard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deviation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of</a:t>
            </a:r>
            <a:r>
              <a:rPr lang="de-DE" dirty="0">
                <a:latin typeface="Work Sans" pitchFamily="2" charset="0"/>
              </a:rPr>
              <a:t> </a:t>
            </a:r>
          </a:p>
          <a:p>
            <a:r>
              <a:rPr lang="de-DE" dirty="0" err="1">
                <a:latin typeface="Work Sans" pitchFamily="2" charset="0"/>
              </a:rPr>
              <a:t>the</a:t>
            </a:r>
            <a:r>
              <a:rPr lang="de-DE" dirty="0">
                <a:latin typeface="Work Sans" pitchFamily="2" charset="0"/>
              </a:rPr>
              <a:t> feature</a:t>
            </a:r>
            <a:endParaRPr lang="en-US" dirty="0">
              <a:latin typeface="Work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25A52-34D4-CB9F-C64E-A581D9CD4118}"/>
              </a:ext>
            </a:extLst>
          </p:cNvPr>
          <p:cNvSpPr txBox="1"/>
          <p:nvPr/>
        </p:nvSpPr>
        <p:spPr>
          <a:xfrm>
            <a:off x="8510748" y="4619025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17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7356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BE0EE-CA01-241F-1B5B-E76021B2F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Engineering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BF190-ACA1-5458-C885-55929EFCA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347550"/>
            <a:ext cx="7552800" cy="6811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1400" b="1" dirty="0"/>
              <a:t>Integration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two</a:t>
            </a:r>
            <a:r>
              <a:rPr lang="de-DE" sz="1400" b="1" dirty="0"/>
              <a:t> </a:t>
            </a:r>
            <a:r>
              <a:rPr lang="de-DE" sz="1400" b="1" dirty="0" err="1"/>
              <a:t>new</a:t>
            </a:r>
            <a:r>
              <a:rPr lang="de-DE" sz="1400" b="1" dirty="0"/>
              <a:t> </a:t>
            </a:r>
            <a:r>
              <a:rPr lang="de-DE" sz="1400" b="1" dirty="0" err="1"/>
              <a:t>data</a:t>
            </a:r>
            <a:r>
              <a:rPr lang="de-DE" sz="1400" b="1" dirty="0"/>
              <a:t> </a:t>
            </a:r>
            <a:r>
              <a:rPr lang="de-DE" sz="1400" b="1" dirty="0" err="1"/>
              <a:t>features</a:t>
            </a:r>
            <a:r>
              <a:rPr lang="de-DE" sz="1400" b="1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improve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r>
              <a:rPr lang="de-DE" sz="1400" dirty="0"/>
              <a:t> in </a:t>
            </a:r>
            <a:r>
              <a:rPr lang="de-DE" sz="1400" dirty="0" err="1"/>
              <a:t>prediction</a:t>
            </a:r>
            <a:r>
              <a:rPr lang="de-DE" sz="1400" dirty="0"/>
              <a:t> on </a:t>
            </a:r>
            <a:r>
              <a:rPr lang="de-DE" sz="1400" dirty="0" err="1"/>
              <a:t>approval</a:t>
            </a:r>
            <a:r>
              <a:rPr lang="de-DE" sz="1400" dirty="0"/>
              <a:t> </a:t>
            </a:r>
            <a:r>
              <a:rPr lang="de-DE" sz="1400" dirty="0" err="1"/>
              <a:t>decisions</a:t>
            </a:r>
            <a:r>
              <a:rPr lang="de-DE" sz="1400" dirty="0"/>
              <a:t> and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understanding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decision</a:t>
            </a:r>
            <a:r>
              <a:rPr lang="de-DE" sz="1400" dirty="0"/>
              <a:t> </a:t>
            </a:r>
            <a:r>
              <a:rPr lang="de-DE" sz="1400" dirty="0" err="1"/>
              <a:t>rules</a:t>
            </a:r>
            <a:r>
              <a:rPr lang="de-DE" sz="1400" dirty="0"/>
              <a:t>  </a:t>
            </a:r>
            <a:endParaRPr lang="en-US" sz="1400" dirty="0"/>
          </a:p>
        </p:txBody>
      </p:sp>
      <p:sp>
        <p:nvSpPr>
          <p:cNvPr id="4" name="Google Shape;466;p36">
            <a:extLst>
              <a:ext uri="{FF2B5EF4-FFF2-40B4-BE49-F238E27FC236}">
                <a16:creationId xmlns:a16="http://schemas.microsoft.com/office/drawing/2014/main" id="{0A533871-F6D8-6910-EAB2-6AAC846E304D}"/>
              </a:ext>
            </a:extLst>
          </p:cNvPr>
          <p:cNvSpPr/>
          <p:nvPr/>
        </p:nvSpPr>
        <p:spPr>
          <a:xfrm>
            <a:off x="997844" y="2178222"/>
            <a:ext cx="2083756" cy="4616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Total_Income</a:t>
            </a:r>
            <a:endParaRPr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8ECE754-586F-7137-AA30-FEA283835B87}"/>
              </a:ext>
            </a:extLst>
          </p:cNvPr>
          <p:cNvSpPr/>
          <p:nvPr/>
        </p:nvSpPr>
        <p:spPr>
          <a:xfrm>
            <a:off x="3391200" y="2220977"/>
            <a:ext cx="691200" cy="37618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7D4D2-67B0-378A-E6AF-888900BDAC18}"/>
              </a:ext>
            </a:extLst>
          </p:cNvPr>
          <p:cNvSpPr txBox="1"/>
          <p:nvPr/>
        </p:nvSpPr>
        <p:spPr>
          <a:xfrm>
            <a:off x="4298400" y="2147460"/>
            <a:ext cx="3659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Work Sans" pitchFamily="2" charset="0"/>
              </a:rPr>
              <a:t>Sum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of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Applicant‘s</a:t>
            </a:r>
            <a:r>
              <a:rPr lang="de-DE" dirty="0">
                <a:latin typeface="Work Sans" pitchFamily="2" charset="0"/>
              </a:rPr>
              <a:t> and Co-</a:t>
            </a:r>
            <a:r>
              <a:rPr lang="de-DE" dirty="0" err="1">
                <a:latin typeface="Work Sans" pitchFamily="2" charset="0"/>
              </a:rPr>
              <a:t>Applicant‘s</a:t>
            </a:r>
            <a:r>
              <a:rPr lang="de-DE" dirty="0">
                <a:latin typeface="Work Sans" pitchFamily="2" charset="0"/>
              </a:rPr>
              <a:t> </a:t>
            </a:r>
          </a:p>
          <a:p>
            <a:r>
              <a:rPr lang="de-DE" dirty="0">
                <a:latin typeface="Work Sans" pitchFamily="2" charset="0"/>
              </a:rPr>
              <a:t>Income</a:t>
            </a:r>
            <a:endParaRPr lang="en-US" dirty="0">
              <a:latin typeface="Work Sans" pitchFamily="2" charset="0"/>
            </a:endParaRPr>
          </a:p>
        </p:txBody>
      </p:sp>
      <p:sp>
        <p:nvSpPr>
          <p:cNvPr id="7" name="Google Shape;466;p36">
            <a:extLst>
              <a:ext uri="{FF2B5EF4-FFF2-40B4-BE49-F238E27FC236}">
                <a16:creationId xmlns:a16="http://schemas.microsoft.com/office/drawing/2014/main" id="{418D6767-420C-26CD-4857-FF0660E940FD}"/>
              </a:ext>
            </a:extLst>
          </p:cNvPr>
          <p:cNvSpPr/>
          <p:nvPr/>
        </p:nvSpPr>
        <p:spPr>
          <a:xfrm>
            <a:off x="997844" y="3209022"/>
            <a:ext cx="2083756" cy="4616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Income_To_Loan</a:t>
            </a:r>
            <a:endParaRPr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E14ABB6-261F-2D46-49AC-372EA58411C9}"/>
              </a:ext>
            </a:extLst>
          </p:cNvPr>
          <p:cNvSpPr/>
          <p:nvPr/>
        </p:nvSpPr>
        <p:spPr>
          <a:xfrm>
            <a:off x="3391200" y="3251777"/>
            <a:ext cx="691200" cy="37618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B330D3-5B87-D388-3A2C-C4D1A4A41D78}"/>
              </a:ext>
            </a:extLst>
          </p:cNvPr>
          <p:cNvSpPr txBox="1"/>
          <p:nvPr/>
        </p:nvSpPr>
        <p:spPr>
          <a:xfrm>
            <a:off x="4298400" y="3251777"/>
            <a:ext cx="3188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Total_Income</a:t>
            </a:r>
            <a:r>
              <a:rPr lang="de-DE" dirty="0"/>
              <a:t> </a:t>
            </a:r>
            <a:r>
              <a:rPr lang="de-DE" dirty="0" err="1"/>
              <a:t>divided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LoanAmount</a:t>
            </a:r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806080B-8310-BA98-5DBF-7F39CB7A5F3A}"/>
              </a:ext>
            </a:extLst>
          </p:cNvPr>
          <p:cNvSpPr/>
          <p:nvPr/>
        </p:nvSpPr>
        <p:spPr>
          <a:xfrm>
            <a:off x="997844" y="3997506"/>
            <a:ext cx="978408" cy="48463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9AA170-98E2-320E-2533-3929E8EA842B}"/>
              </a:ext>
            </a:extLst>
          </p:cNvPr>
          <p:cNvSpPr txBox="1"/>
          <p:nvPr/>
        </p:nvSpPr>
        <p:spPr>
          <a:xfrm>
            <a:off x="2176522" y="3958918"/>
            <a:ext cx="57791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Work Sans" pitchFamily="2" charset="0"/>
              </a:rPr>
              <a:t>Major </a:t>
            </a:r>
            <a:r>
              <a:rPr lang="de-DE" b="1" dirty="0" err="1">
                <a:latin typeface="Work Sans" pitchFamily="2" charset="0"/>
              </a:rPr>
              <a:t>identifier</a:t>
            </a:r>
            <a:r>
              <a:rPr lang="de-DE" b="1" dirty="0">
                <a:latin typeface="Work Sans" pitchFamily="2" charset="0"/>
              </a:rPr>
              <a:t> </a:t>
            </a:r>
            <a:r>
              <a:rPr lang="de-DE" b="1" dirty="0" err="1">
                <a:latin typeface="Work Sans" pitchFamily="2" charset="0"/>
              </a:rPr>
              <a:t>for</a:t>
            </a:r>
            <a:r>
              <a:rPr lang="de-DE" b="1" dirty="0">
                <a:latin typeface="Work Sans" pitchFamily="2" charset="0"/>
              </a:rPr>
              <a:t> </a:t>
            </a:r>
            <a:r>
              <a:rPr lang="de-DE" b="1" dirty="0" err="1">
                <a:latin typeface="Work Sans" pitchFamily="2" charset="0"/>
              </a:rPr>
              <a:t>financial</a:t>
            </a:r>
            <a:r>
              <a:rPr lang="de-DE" b="1" dirty="0">
                <a:latin typeface="Work Sans" pitchFamily="2" charset="0"/>
              </a:rPr>
              <a:t> </a:t>
            </a:r>
            <a:r>
              <a:rPr lang="de-DE" b="1" dirty="0" err="1">
                <a:latin typeface="Work Sans" pitchFamily="2" charset="0"/>
              </a:rPr>
              <a:t>stability</a:t>
            </a:r>
            <a:r>
              <a:rPr lang="de-DE" b="1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of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applicants</a:t>
            </a:r>
            <a:r>
              <a:rPr lang="de-DE" dirty="0">
                <a:latin typeface="Work Sans" pitchFamily="2" charset="0"/>
              </a:rPr>
              <a:t>, </a:t>
            </a:r>
            <a:r>
              <a:rPr lang="de-DE" dirty="0" err="1">
                <a:latin typeface="Work Sans" pitchFamily="2" charset="0"/>
              </a:rPr>
              <a:t>as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it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brings</a:t>
            </a:r>
            <a:endParaRPr lang="de-DE" dirty="0">
              <a:latin typeface="Work Sans" pitchFamily="2" charset="0"/>
            </a:endParaRPr>
          </a:p>
          <a:p>
            <a:r>
              <a:rPr lang="de-DE" dirty="0" err="1">
                <a:latin typeface="Work Sans" pitchFamily="2" charset="0"/>
              </a:rPr>
              <a:t>regular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income</a:t>
            </a:r>
            <a:r>
              <a:rPr lang="de-DE" dirty="0">
                <a:latin typeface="Work Sans" pitchFamily="2" charset="0"/>
              </a:rPr>
              <a:t> in </a:t>
            </a:r>
            <a:r>
              <a:rPr lang="de-DE" dirty="0" err="1">
                <a:latin typeface="Work Sans" pitchFamily="2" charset="0"/>
              </a:rPr>
              <a:t>relation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to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amount</a:t>
            </a:r>
            <a:r>
              <a:rPr lang="de-DE" dirty="0">
                <a:latin typeface="Work Sans" pitchFamily="2" charset="0"/>
              </a:rPr>
              <a:t>, </a:t>
            </a:r>
            <a:r>
              <a:rPr lang="de-DE" dirty="0" err="1">
                <a:latin typeface="Work Sans" pitchFamily="2" charset="0"/>
              </a:rPr>
              <a:t>that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needs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to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be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repayed</a:t>
            </a:r>
            <a:endParaRPr lang="de-DE" dirty="0">
              <a:latin typeface="Work Sans" pitchFamily="2" charset="0"/>
            </a:endParaRPr>
          </a:p>
          <a:p>
            <a:r>
              <a:rPr lang="de-DE" dirty="0">
                <a:latin typeface="Work Sans" pitchFamily="2" charset="0"/>
              </a:rPr>
              <a:t>(The </a:t>
            </a:r>
            <a:r>
              <a:rPr lang="de-DE" b="1" dirty="0" err="1">
                <a:latin typeface="Work Sans" pitchFamily="2" charset="0"/>
              </a:rPr>
              <a:t>higher</a:t>
            </a:r>
            <a:r>
              <a:rPr lang="de-DE" b="1" dirty="0">
                <a:latin typeface="Work Sans" pitchFamily="2" charset="0"/>
              </a:rPr>
              <a:t>, </a:t>
            </a:r>
            <a:r>
              <a:rPr lang="de-DE" b="1" dirty="0" err="1">
                <a:latin typeface="Work Sans" pitchFamily="2" charset="0"/>
              </a:rPr>
              <a:t>the</a:t>
            </a:r>
            <a:r>
              <a:rPr lang="de-DE" b="1" dirty="0">
                <a:latin typeface="Work Sans" pitchFamily="2" charset="0"/>
              </a:rPr>
              <a:t> </a:t>
            </a:r>
            <a:r>
              <a:rPr lang="de-DE" b="1" dirty="0" err="1">
                <a:latin typeface="Work Sans" pitchFamily="2" charset="0"/>
              </a:rPr>
              <a:t>more</a:t>
            </a:r>
            <a:r>
              <a:rPr lang="de-DE" b="1" dirty="0">
                <a:latin typeface="Work Sans" pitchFamily="2" charset="0"/>
              </a:rPr>
              <a:t> </a:t>
            </a:r>
            <a:r>
              <a:rPr lang="de-DE" b="1" dirty="0" err="1">
                <a:latin typeface="Work Sans" pitchFamily="2" charset="0"/>
              </a:rPr>
              <a:t>likely</a:t>
            </a:r>
            <a:r>
              <a:rPr lang="de-DE" b="1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is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the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application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to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be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b="1" dirty="0" err="1">
                <a:latin typeface="Work Sans" pitchFamily="2" charset="0"/>
              </a:rPr>
              <a:t>approved</a:t>
            </a:r>
            <a:r>
              <a:rPr lang="de-DE" dirty="0">
                <a:latin typeface="Work Sans" pitchFamily="2" charset="0"/>
              </a:rPr>
              <a:t>) </a:t>
            </a:r>
            <a:endParaRPr lang="en-US" dirty="0">
              <a:latin typeface="Work San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4785F5-FF72-A0EB-2942-40DCA14A95BC}"/>
              </a:ext>
            </a:extLst>
          </p:cNvPr>
          <p:cNvSpPr txBox="1"/>
          <p:nvPr/>
        </p:nvSpPr>
        <p:spPr>
          <a:xfrm>
            <a:off x="8532348" y="4697582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18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09982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77;p37">
            <a:extLst>
              <a:ext uri="{FF2B5EF4-FFF2-40B4-BE49-F238E27FC236}">
                <a16:creationId xmlns:a16="http://schemas.microsoft.com/office/drawing/2014/main" id="{39327E4C-4781-F9ED-BC80-9D80E448FF3B}"/>
              </a:ext>
            </a:extLst>
          </p:cNvPr>
          <p:cNvSpPr txBox="1">
            <a:spLocks/>
          </p:cNvSpPr>
          <p:nvPr/>
        </p:nvSpPr>
        <p:spPr>
          <a:xfrm>
            <a:off x="5395100" y="775375"/>
            <a:ext cx="1786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rtl="0">
              <a:buClrTx/>
              <a:buFontTx/>
            </a:pPr>
            <a:r>
              <a:rPr lang="en" sz="6000" dirty="0">
                <a:solidFill>
                  <a:sysClr val="windowText" lastClr="000000"/>
                </a:solidFill>
                <a:latin typeface="Montserrat ExtraBold" panose="00000900000000000000" pitchFamily="2" charset="0"/>
              </a:rPr>
              <a:t>04</a:t>
            </a:r>
          </a:p>
        </p:txBody>
      </p:sp>
      <p:sp>
        <p:nvSpPr>
          <p:cNvPr id="3" name="Google Shape;480;p37">
            <a:extLst>
              <a:ext uri="{FF2B5EF4-FFF2-40B4-BE49-F238E27FC236}">
                <a16:creationId xmlns:a16="http://schemas.microsoft.com/office/drawing/2014/main" id="{A1D3D9C7-F9E0-6044-C4CF-1CEF9F334180}"/>
              </a:ext>
            </a:extLst>
          </p:cNvPr>
          <p:cNvSpPr/>
          <p:nvPr/>
        </p:nvSpPr>
        <p:spPr>
          <a:xfrm>
            <a:off x="5395100" y="1683775"/>
            <a:ext cx="1095300" cy="19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E6346F-B4E6-8D2A-E88D-B52A150321D5}"/>
              </a:ext>
            </a:extLst>
          </p:cNvPr>
          <p:cNvSpPr txBox="1"/>
          <p:nvPr/>
        </p:nvSpPr>
        <p:spPr>
          <a:xfrm>
            <a:off x="5277600" y="2253600"/>
            <a:ext cx="36084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 ExtraBold" panose="00000900000000000000" pitchFamily="2" charset="0"/>
              </a:rPr>
              <a:t>Exploratory Data Analysis (EDA)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5640B-0003-7460-7DC3-321FFB5C245D}"/>
              </a:ext>
            </a:extLst>
          </p:cNvPr>
          <p:cNvSpPr txBox="1"/>
          <p:nvPr/>
        </p:nvSpPr>
        <p:spPr>
          <a:xfrm>
            <a:off x="5304572" y="3272056"/>
            <a:ext cx="37128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Work Sans" pitchFamily="2" charset="0"/>
              </a:rPr>
              <a:t>What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knowledge</a:t>
            </a:r>
            <a:r>
              <a:rPr lang="de-DE" dirty="0">
                <a:latin typeface="Work Sans" pitchFamily="2" charset="0"/>
              </a:rPr>
              <a:t> and </a:t>
            </a:r>
            <a:r>
              <a:rPr lang="de-DE" dirty="0" err="1">
                <a:latin typeface="Work Sans" pitchFamily="2" charset="0"/>
              </a:rPr>
              <a:t>inferences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can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we</a:t>
            </a:r>
            <a:endParaRPr lang="de-DE" dirty="0">
              <a:latin typeface="Work Sans" pitchFamily="2" charset="0"/>
            </a:endParaRPr>
          </a:p>
          <a:p>
            <a:r>
              <a:rPr lang="de-DE" dirty="0" err="1">
                <a:latin typeface="Work Sans" pitchFamily="2" charset="0"/>
              </a:rPr>
              <a:t>gather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by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visualizing</a:t>
            </a:r>
            <a:r>
              <a:rPr lang="de-DE" dirty="0">
                <a:latin typeface="Work Sans" pitchFamily="2" charset="0"/>
              </a:rPr>
              <a:t> and </a:t>
            </a:r>
            <a:r>
              <a:rPr lang="de-DE" dirty="0" err="1">
                <a:latin typeface="Work Sans" pitchFamily="2" charset="0"/>
              </a:rPr>
              <a:t>understanding</a:t>
            </a:r>
            <a:endParaRPr lang="de-DE" dirty="0">
              <a:latin typeface="Work Sans" pitchFamily="2" charset="0"/>
            </a:endParaRPr>
          </a:p>
          <a:p>
            <a:r>
              <a:rPr lang="de-DE" dirty="0" err="1">
                <a:latin typeface="Work Sans" pitchFamily="2" charset="0"/>
              </a:rPr>
              <a:t>our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data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structure</a:t>
            </a:r>
            <a:r>
              <a:rPr lang="de-DE" dirty="0">
                <a:latin typeface="Work Sans" pitchFamily="2" charset="0"/>
              </a:rPr>
              <a:t>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60996FD-7856-071D-93DF-8483F5D6E44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53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2"/>
          <p:cNvSpPr txBox="1">
            <a:spLocks noGrp="1"/>
          </p:cNvSpPr>
          <p:nvPr>
            <p:ph type="subTitle" idx="1"/>
          </p:nvPr>
        </p:nvSpPr>
        <p:spPr>
          <a:xfrm>
            <a:off x="526824" y="2102814"/>
            <a:ext cx="267685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 Strohmenger</a:t>
            </a:r>
            <a:endParaRPr dirty="0"/>
          </a:p>
        </p:txBody>
      </p:sp>
      <p:sp>
        <p:nvSpPr>
          <p:cNvPr id="535" name="Google Shape;535;p42"/>
          <p:cNvSpPr txBox="1">
            <a:spLocks noGrp="1"/>
          </p:cNvSpPr>
          <p:nvPr>
            <p:ph type="subTitle" idx="3"/>
          </p:nvPr>
        </p:nvSpPr>
        <p:spPr>
          <a:xfrm>
            <a:off x="3378188" y="3342534"/>
            <a:ext cx="304220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Hakon Rosenberger</a:t>
            </a:r>
            <a:endParaRPr dirty="0"/>
          </a:p>
        </p:txBody>
      </p:sp>
      <p:sp>
        <p:nvSpPr>
          <p:cNvPr id="537" name="Google Shape;537;p42"/>
          <p:cNvSpPr txBox="1">
            <a:spLocks noGrp="1"/>
          </p:cNvSpPr>
          <p:nvPr>
            <p:ph type="subTitle" idx="5"/>
          </p:nvPr>
        </p:nvSpPr>
        <p:spPr>
          <a:xfrm>
            <a:off x="720000" y="2675514"/>
            <a:ext cx="229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ID: 20242075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Distribution: 1/3</a:t>
            </a:r>
            <a:endParaRPr dirty="0"/>
          </a:p>
        </p:txBody>
      </p:sp>
      <p:sp>
        <p:nvSpPr>
          <p:cNvPr id="541" name="Google Shape;541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543" name="Google Shape;543;p42"/>
          <p:cNvSpPr/>
          <p:nvPr/>
        </p:nvSpPr>
        <p:spPr>
          <a:xfrm>
            <a:off x="6420394" y="298822"/>
            <a:ext cx="1057500" cy="105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42"/>
          <p:cNvGrpSpPr/>
          <p:nvPr/>
        </p:nvGrpSpPr>
        <p:grpSpPr>
          <a:xfrm>
            <a:off x="6727023" y="657928"/>
            <a:ext cx="343442" cy="339288"/>
            <a:chOff x="3858100" y="1435075"/>
            <a:chExt cx="487775" cy="481875"/>
          </a:xfrm>
        </p:grpSpPr>
        <p:sp>
          <p:nvSpPr>
            <p:cNvPr id="554" name="Google Shape;554;p42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6" name="Google Shape;556;p42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7" name="Google Shape;557;p42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" name="Google Shape;537;p42">
            <a:extLst>
              <a:ext uri="{FF2B5EF4-FFF2-40B4-BE49-F238E27FC236}">
                <a16:creationId xmlns:a16="http://schemas.microsoft.com/office/drawing/2014/main" id="{0B6DE83C-224E-9A61-DCD7-0A649818B2CE}"/>
              </a:ext>
            </a:extLst>
          </p:cNvPr>
          <p:cNvSpPr txBox="1">
            <a:spLocks/>
          </p:cNvSpPr>
          <p:nvPr/>
        </p:nvSpPr>
        <p:spPr>
          <a:xfrm>
            <a:off x="3378188" y="3856256"/>
            <a:ext cx="2290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l"/>
            <a:r>
              <a:rPr lang="en-US" dirty="0"/>
              <a:t>ID: 20242065</a:t>
            </a:r>
          </a:p>
          <a:p>
            <a:pPr marL="0" indent="0" algn="l"/>
            <a:r>
              <a:rPr lang="en-US" dirty="0"/>
              <a:t>Project Distribution: 1/3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AF68FA3-9F8E-109C-B637-A4654F1FFD0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247960" y="2161718"/>
            <a:ext cx="2290500" cy="572700"/>
          </a:xfrm>
        </p:spPr>
        <p:txBody>
          <a:bodyPr/>
          <a:lstStyle/>
          <a:p>
            <a:r>
              <a:rPr lang="de-DE" dirty="0"/>
              <a:t>Lars C. Gauch</a:t>
            </a:r>
            <a:endParaRPr lang="en-US" dirty="0"/>
          </a:p>
        </p:txBody>
      </p:sp>
      <p:sp>
        <p:nvSpPr>
          <p:cNvPr id="14" name="Google Shape;537;p42">
            <a:extLst>
              <a:ext uri="{FF2B5EF4-FFF2-40B4-BE49-F238E27FC236}">
                <a16:creationId xmlns:a16="http://schemas.microsoft.com/office/drawing/2014/main" id="{4D8B6ECF-F292-F4D0-41EF-99272E67613C}"/>
              </a:ext>
            </a:extLst>
          </p:cNvPr>
          <p:cNvSpPr txBox="1">
            <a:spLocks/>
          </p:cNvSpPr>
          <p:nvPr/>
        </p:nvSpPr>
        <p:spPr>
          <a:xfrm>
            <a:off x="6420394" y="2675514"/>
            <a:ext cx="2290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l"/>
            <a:r>
              <a:rPr lang="en-US" dirty="0"/>
              <a:t>ID: 20242082</a:t>
            </a:r>
          </a:p>
          <a:p>
            <a:pPr marL="0" indent="0" algn="l"/>
            <a:r>
              <a:rPr lang="en-US" dirty="0"/>
              <a:t>Project Distribution: 1/3</a:t>
            </a:r>
          </a:p>
        </p:txBody>
      </p:sp>
      <p:pic>
        <p:nvPicPr>
          <p:cNvPr id="17" name="Picture 5" descr="Ein Bild, das Menschliches Gesicht, Person, draußen, Kleidung enthält.&#10;&#10;Beschreibung automatisch generiert.">
            <a:extLst>
              <a:ext uri="{FF2B5EF4-FFF2-40B4-BE49-F238E27FC236}">
                <a16:creationId xmlns:a16="http://schemas.microsoft.com/office/drawing/2014/main" id="{917EC7D8-1168-D280-09FA-7C48DF0A2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4933" y="1484775"/>
            <a:ext cx="800100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290A3F-E4C7-CD45-3448-91FF1AFB8AD7}"/>
              </a:ext>
            </a:extLst>
          </p:cNvPr>
          <p:cNvSpPr txBox="1"/>
          <p:nvPr/>
        </p:nvSpPr>
        <p:spPr>
          <a:xfrm>
            <a:off x="8455696" y="452542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2</a:t>
            </a:r>
            <a:endParaRPr lang="en-US" sz="1000" dirty="0"/>
          </a:p>
        </p:txBody>
      </p:sp>
      <p:pic>
        <p:nvPicPr>
          <p:cNvPr id="4" name="Picture 3" descr="A person in a suit and bow tie&#10;&#10;Description automatically generated">
            <a:extLst>
              <a:ext uri="{FF2B5EF4-FFF2-40B4-BE49-F238E27FC236}">
                <a16:creationId xmlns:a16="http://schemas.microsoft.com/office/drawing/2014/main" id="{1C8B966C-FAAC-6CBD-DC1D-055B5DC2A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981" y="1176342"/>
            <a:ext cx="784535" cy="104604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 descr="A person wearing glasses and a striped shirt&#10;&#10;Description automatically generated">
            <a:extLst>
              <a:ext uri="{FF2B5EF4-FFF2-40B4-BE49-F238E27FC236}">
                <a16:creationId xmlns:a16="http://schemas.microsoft.com/office/drawing/2014/main" id="{79F2447F-4435-064D-D09D-1F8B43C73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417" y="2571750"/>
            <a:ext cx="1224059" cy="8160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64658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72D51E-2C3E-709E-4CF6-FB289F069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14C94-9AF9-2A9B-7CBA-7B4F19F37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1" y="1422402"/>
            <a:ext cx="4473669" cy="2760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D8D7B8-AAF9-63D8-4C2D-FCCB24A84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22400"/>
            <a:ext cx="4473670" cy="27608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5FC5C5-4A20-E9E1-96A0-51C84CBCB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18862"/>
            <a:ext cx="4473671" cy="2764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CA654C-3A3D-BC2D-05C7-412320887E2B}"/>
              </a:ext>
            </a:extLst>
          </p:cNvPr>
          <p:cNvSpPr txBox="1"/>
          <p:nvPr/>
        </p:nvSpPr>
        <p:spPr>
          <a:xfrm>
            <a:off x="8525148" y="489727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20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89223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72D51E-2C3E-709E-4CF6-FB289F069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Marriage Status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14C94-9AF9-2A9B-7CBA-7B4F19F37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1" y="1422402"/>
            <a:ext cx="4473669" cy="2760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D8D7B8-AAF9-63D8-4C2D-FCCB24A84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0" y="1422400"/>
            <a:ext cx="4473670" cy="2760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943C6F-A54A-EE42-BF1A-E5D5EFB1D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20631"/>
            <a:ext cx="4473670" cy="27644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20443B-3D34-0DFF-7926-7205575650C3}"/>
              </a:ext>
            </a:extLst>
          </p:cNvPr>
          <p:cNvSpPr txBox="1"/>
          <p:nvPr/>
        </p:nvSpPr>
        <p:spPr>
          <a:xfrm>
            <a:off x="8546748" y="4841582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21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03278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72D51E-2C3E-709E-4CF6-FB289F069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Education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14C94-9AF9-2A9B-7CBA-7B4F19F37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1" y="1422402"/>
            <a:ext cx="4473669" cy="27608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5949FF-45B9-7EF0-499D-A76373041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9" y="1422400"/>
            <a:ext cx="4473671" cy="2760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C8A4B-7B5F-721D-C84B-ED9B36B0E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295" y="1422400"/>
            <a:ext cx="4473671" cy="2764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247A97-B398-EFC4-F771-F36F9420F667}"/>
              </a:ext>
            </a:extLst>
          </p:cNvPr>
          <p:cNvSpPr txBox="1"/>
          <p:nvPr/>
        </p:nvSpPr>
        <p:spPr>
          <a:xfrm>
            <a:off x="8561148" y="4841582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22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0620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72D51E-2C3E-709E-4CF6-FB289F069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Self-Employment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14C94-9AF9-2A9B-7CBA-7B4F19F37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1" y="1422402"/>
            <a:ext cx="4473669" cy="27608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5949FF-45B9-7EF0-499D-A76373041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9" y="1422400"/>
            <a:ext cx="4473671" cy="27608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85B93-76CD-8E88-32B6-35642D032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1" y="1422401"/>
            <a:ext cx="4473669" cy="2760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63F739-5C6D-9E4E-77DF-9AD4629FA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422399"/>
            <a:ext cx="4467947" cy="2760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08574C-BCB9-AD31-01E4-913EB181F6A8}"/>
              </a:ext>
            </a:extLst>
          </p:cNvPr>
          <p:cNvSpPr txBox="1"/>
          <p:nvPr/>
        </p:nvSpPr>
        <p:spPr>
          <a:xfrm>
            <a:off x="8597148" y="4834382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23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19865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72D51E-2C3E-709E-4CF6-FB289F069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Property Area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14C94-9AF9-2A9B-7CBA-7B4F19F37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1" y="1422402"/>
            <a:ext cx="4473669" cy="2760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2154C3-C01E-4E16-B530-9BB217BF2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0" y="1422400"/>
            <a:ext cx="4473670" cy="27608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980479-6BAA-CBCB-67DD-847CE1115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22400"/>
            <a:ext cx="4473669" cy="27644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2300C4-926D-1307-6A94-7183FE4D5F00}"/>
              </a:ext>
            </a:extLst>
          </p:cNvPr>
          <p:cNvSpPr txBox="1"/>
          <p:nvPr/>
        </p:nvSpPr>
        <p:spPr>
          <a:xfrm>
            <a:off x="8589948" y="4834382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24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8480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72D51E-2C3E-709E-4CF6-FB289F069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 of Dependents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14C94-9AF9-2A9B-7CBA-7B4F19F37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1" y="1422402"/>
            <a:ext cx="4473669" cy="2760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8180A5-14AF-00EF-50E9-8FEB7487D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7" y="1415369"/>
            <a:ext cx="4473672" cy="2760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2CB602-7F2C-1AA6-B04E-4C8F4BF6F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7" y="1422402"/>
            <a:ext cx="4473672" cy="2764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747B86-84F0-D4C3-E223-071478E7B7CE}"/>
              </a:ext>
            </a:extLst>
          </p:cNvPr>
          <p:cNvSpPr txBox="1"/>
          <p:nvPr/>
        </p:nvSpPr>
        <p:spPr>
          <a:xfrm>
            <a:off x="8582748" y="4841582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25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28842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72D51E-2C3E-709E-4CF6-FB289F069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 History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14C94-9AF9-2A9B-7CBA-7B4F19F37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1" y="1422402"/>
            <a:ext cx="4473669" cy="2760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4A035B-0A2C-D085-AA7F-4CFAD02AB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0" y="1422399"/>
            <a:ext cx="4473672" cy="2760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12AE7-ADCA-8B5E-7111-7EDE015C7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22399"/>
            <a:ext cx="4473672" cy="2764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870EB5-0A67-377C-81DE-522573122F92}"/>
              </a:ext>
            </a:extLst>
          </p:cNvPr>
          <p:cNvSpPr txBox="1"/>
          <p:nvPr/>
        </p:nvSpPr>
        <p:spPr>
          <a:xfrm>
            <a:off x="8575548" y="4834382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26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5293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72D51E-2C3E-709E-4CF6-FB289F069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Applicant Income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14C94-9AF9-2A9B-7CBA-7B4F19F37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1" y="1422402"/>
            <a:ext cx="4473669" cy="2760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A54BB5-99BE-7D5D-9452-CB051A943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0" y="1422400"/>
            <a:ext cx="4473670" cy="27608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79A30F-F13B-3E0A-CE29-D617DAA49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22400"/>
            <a:ext cx="4473670" cy="27644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07B705-6D6A-612D-05E1-1627254AD032}"/>
              </a:ext>
            </a:extLst>
          </p:cNvPr>
          <p:cNvSpPr txBox="1"/>
          <p:nvPr/>
        </p:nvSpPr>
        <p:spPr>
          <a:xfrm>
            <a:off x="8561148" y="4819982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27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9871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9531-A8A3-2919-F800-54497623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Statistics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E656A-9272-9BDF-006D-F7B8E8BA2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48" y="1206425"/>
            <a:ext cx="4667252" cy="3111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E55235-9B30-926F-F1B4-EC42AB92C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586" y="1161738"/>
            <a:ext cx="4306439" cy="3200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7FD01B-4D37-98C9-4720-B6B58125595B}"/>
              </a:ext>
            </a:extLst>
          </p:cNvPr>
          <p:cNvSpPr txBox="1"/>
          <p:nvPr/>
        </p:nvSpPr>
        <p:spPr>
          <a:xfrm>
            <a:off x="8597148" y="4827182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28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38732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/>
          <p:cNvSpPr txBox="1">
            <a:spLocks noGrp="1"/>
          </p:cNvSpPr>
          <p:nvPr>
            <p:ph type="title" idx="2"/>
          </p:nvPr>
        </p:nvSpPr>
        <p:spPr>
          <a:xfrm>
            <a:off x="715100" y="1027375"/>
            <a:ext cx="1786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78" name="Google Shape;478;p37"/>
          <p:cNvSpPr txBox="1">
            <a:spLocks noGrp="1"/>
          </p:cNvSpPr>
          <p:nvPr>
            <p:ph type="subTitle" idx="1"/>
          </p:nvPr>
        </p:nvSpPr>
        <p:spPr>
          <a:xfrm>
            <a:off x="715100" y="3856501"/>
            <a:ext cx="42768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classification techniques have we used and what results have we received?</a:t>
            </a:r>
            <a:endParaRPr dirty="0"/>
          </a:p>
        </p:txBody>
      </p:sp>
      <p:sp>
        <p:nvSpPr>
          <p:cNvPr id="479" name="Google Shape;479;p37"/>
          <p:cNvSpPr txBox="1">
            <a:spLocks noGrp="1"/>
          </p:cNvSpPr>
          <p:nvPr>
            <p:ph type="title"/>
          </p:nvPr>
        </p:nvSpPr>
        <p:spPr>
          <a:xfrm>
            <a:off x="352800" y="2848625"/>
            <a:ext cx="4639100" cy="9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Modelling &amp; Evaluation of results</a:t>
            </a:r>
            <a:endParaRPr sz="3200" dirty="0"/>
          </a:p>
        </p:txBody>
      </p:sp>
      <p:sp>
        <p:nvSpPr>
          <p:cNvPr id="480" name="Google Shape;480;p37"/>
          <p:cNvSpPr/>
          <p:nvPr/>
        </p:nvSpPr>
        <p:spPr>
          <a:xfrm>
            <a:off x="715100" y="2050149"/>
            <a:ext cx="1095300" cy="19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Image result for machine learning">
            <a:extLst>
              <a:ext uri="{FF2B5EF4-FFF2-40B4-BE49-F238E27FC236}">
                <a16:creationId xmlns:a16="http://schemas.microsoft.com/office/drawing/2014/main" id="{E47B6FC8-3F19-1F6B-FC19-C657F2C247CB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8" r="1847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291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8"/>
          <p:cNvSpPr txBox="1">
            <a:spLocks noGrp="1"/>
          </p:cNvSpPr>
          <p:nvPr>
            <p:ph type="title"/>
          </p:nvPr>
        </p:nvSpPr>
        <p:spPr>
          <a:xfrm>
            <a:off x="4951600" y="108900"/>
            <a:ext cx="2925200" cy="70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Our bank</a:t>
            </a:r>
            <a:endParaRPr sz="4000" dirty="0"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1"/>
          </p:nvPr>
        </p:nvSpPr>
        <p:spPr>
          <a:xfrm>
            <a:off x="4951600" y="933025"/>
            <a:ext cx="3477300" cy="19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0E5BB3-1E6B-1F45-F611-9E8ECCAA1C92}"/>
              </a:ext>
            </a:extLst>
          </p:cNvPr>
          <p:cNvSpPr txBox="1"/>
          <p:nvPr/>
        </p:nvSpPr>
        <p:spPr>
          <a:xfrm>
            <a:off x="5183266" y="813600"/>
            <a:ext cx="399500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latin typeface="Work Sans" pitchFamily="2" charset="0"/>
              </a:rPr>
              <a:t>Nexus </a:t>
            </a:r>
            <a:r>
              <a:rPr lang="de-DE" sz="1800" b="1" dirty="0" err="1">
                <a:latin typeface="Work Sans" pitchFamily="2" charset="0"/>
              </a:rPr>
              <a:t>Credit</a:t>
            </a:r>
            <a:r>
              <a:rPr lang="de-DE" sz="1800" b="1" dirty="0">
                <a:latin typeface="Work Sans" pitchFamily="2" charset="0"/>
              </a:rPr>
              <a:t> Bank</a:t>
            </a:r>
          </a:p>
          <a:p>
            <a:endParaRPr lang="de-DE" dirty="0">
              <a:latin typeface="Work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Work Sans" pitchFamily="2" charset="0"/>
              </a:rPr>
              <a:t>US-based, local bank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Work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Work Sans" pitchFamily="2" charset="0"/>
              </a:rPr>
              <a:t>Special focus on offering investment </a:t>
            </a:r>
          </a:p>
          <a:p>
            <a:r>
              <a:rPr lang="en-US" dirty="0">
                <a:latin typeface="Work Sans" pitchFamily="2" charset="0"/>
              </a:rPr>
              <a:t>     options for private real-estate</a:t>
            </a:r>
          </a:p>
          <a:p>
            <a:endParaRPr lang="en-US" dirty="0">
              <a:latin typeface="Work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Work Sans" pitchFamily="2" charset="0"/>
              </a:rPr>
              <a:t>Relatively low margin and high pressure</a:t>
            </a:r>
          </a:p>
          <a:p>
            <a:r>
              <a:rPr lang="en-US" dirty="0">
                <a:latin typeface="Work Sans" pitchFamily="2" charset="0"/>
              </a:rPr>
              <a:t>     of the competitive market</a:t>
            </a:r>
          </a:p>
          <a:p>
            <a:endParaRPr lang="en-US" dirty="0">
              <a:latin typeface="Work Sans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Work Sans" pitchFamily="2" charset="0"/>
              </a:rPr>
              <a:t>Need for a reliable decision, if loan </a:t>
            </a:r>
          </a:p>
          <a:p>
            <a:r>
              <a:rPr lang="en-US" dirty="0">
                <a:latin typeface="Work Sans" pitchFamily="2" charset="0"/>
              </a:rPr>
              <a:t>     application should be approved, as </a:t>
            </a:r>
          </a:p>
          <a:p>
            <a:r>
              <a:rPr lang="en-US" dirty="0">
                <a:latin typeface="Work Sans" pitchFamily="2" charset="0"/>
              </a:rPr>
              <a:t>     fail in complying leads to massive</a:t>
            </a:r>
          </a:p>
          <a:p>
            <a:r>
              <a:rPr lang="en-US" dirty="0">
                <a:latin typeface="Work Sans" pitchFamily="2" charset="0"/>
              </a:rPr>
              <a:t>     economic losses</a:t>
            </a:r>
          </a:p>
          <a:p>
            <a:endParaRPr lang="en-US" dirty="0">
              <a:latin typeface="Work Sans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Work Sans" pitchFamily="2" charset="0"/>
              </a:rPr>
              <a:t>Not “too big to fail”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Work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Work Sans" pitchFamily="2" charset="0"/>
            </a:endParaRPr>
          </a:p>
        </p:txBody>
      </p:sp>
      <p:pic>
        <p:nvPicPr>
          <p:cNvPr id="5" name="Picture 4" descr="A logo for a credit bank&#10;&#10;Description automatically generated">
            <a:extLst>
              <a:ext uri="{FF2B5EF4-FFF2-40B4-BE49-F238E27FC236}">
                <a16:creationId xmlns:a16="http://schemas.microsoft.com/office/drawing/2014/main" id="{A015A736-ABBB-E742-F884-A3014AFA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85" y="756000"/>
            <a:ext cx="3170250" cy="3170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EFECCC-D8AE-DDFA-616D-CB863BDEAC17}"/>
              </a:ext>
            </a:extLst>
          </p:cNvPr>
          <p:cNvSpPr txBox="1"/>
          <p:nvPr/>
        </p:nvSpPr>
        <p:spPr>
          <a:xfrm>
            <a:off x="8633148" y="472236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3</a:t>
            </a:r>
            <a:endParaRPr lang="en-US" sz="1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2"/>
          <p:cNvSpPr txBox="1">
            <a:spLocks noGrp="1"/>
          </p:cNvSpPr>
          <p:nvPr>
            <p:ph type="subTitle" idx="1"/>
          </p:nvPr>
        </p:nvSpPr>
        <p:spPr>
          <a:xfrm>
            <a:off x="1216800" y="2231497"/>
            <a:ext cx="1755804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K-Nearest-Neighbours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(KNN)</a:t>
            </a:r>
            <a:endParaRPr dirty="0"/>
          </a:p>
        </p:txBody>
      </p:sp>
      <p:sp>
        <p:nvSpPr>
          <p:cNvPr id="535" name="Google Shape;535;p42"/>
          <p:cNvSpPr txBox="1">
            <a:spLocks noGrp="1"/>
          </p:cNvSpPr>
          <p:nvPr>
            <p:ph type="subTitle" idx="3"/>
          </p:nvPr>
        </p:nvSpPr>
        <p:spPr>
          <a:xfrm>
            <a:off x="6098682" y="2012835"/>
            <a:ext cx="2290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Decision Tree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Classifier</a:t>
            </a:r>
            <a:endParaRPr dirty="0"/>
          </a:p>
        </p:txBody>
      </p:sp>
      <p:sp>
        <p:nvSpPr>
          <p:cNvPr id="536" name="Google Shape;536;p42"/>
          <p:cNvSpPr txBox="1">
            <a:spLocks noGrp="1"/>
          </p:cNvSpPr>
          <p:nvPr>
            <p:ph type="subTitle" idx="4"/>
          </p:nvPr>
        </p:nvSpPr>
        <p:spPr>
          <a:xfrm>
            <a:off x="1490682" y="3469924"/>
            <a:ext cx="2290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Random Forest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Classifier</a:t>
            </a:r>
            <a:endParaRPr dirty="0"/>
          </a:p>
        </p:txBody>
      </p:sp>
      <p:sp>
        <p:nvSpPr>
          <p:cNvPr id="541" name="Google Shape;541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Used</a:t>
            </a:r>
            <a:r>
              <a:rPr lang="de-DE" dirty="0"/>
              <a:t> Classification </a:t>
            </a:r>
            <a:r>
              <a:rPr lang="de-DE" dirty="0" err="1"/>
              <a:t>Algorithms</a:t>
            </a:r>
            <a:endParaRPr dirty="0"/>
          </a:p>
        </p:txBody>
      </p:sp>
      <p:sp>
        <p:nvSpPr>
          <p:cNvPr id="542" name="Google Shape;542;p42"/>
          <p:cNvSpPr/>
          <p:nvPr/>
        </p:nvSpPr>
        <p:spPr>
          <a:xfrm>
            <a:off x="3358106" y="1763175"/>
            <a:ext cx="1057500" cy="105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3" name="Google Shape;543;p42"/>
          <p:cNvSpPr/>
          <p:nvPr/>
        </p:nvSpPr>
        <p:spPr>
          <a:xfrm>
            <a:off x="4728394" y="1763175"/>
            <a:ext cx="1057500" cy="105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42"/>
          <p:cNvSpPr/>
          <p:nvPr/>
        </p:nvSpPr>
        <p:spPr>
          <a:xfrm>
            <a:off x="4043250" y="3227525"/>
            <a:ext cx="1057500" cy="105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raphic 2" descr="Group of people with solid fill">
            <a:extLst>
              <a:ext uri="{FF2B5EF4-FFF2-40B4-BE49-F238E27FC236}">
                <a16:creationId xmlns:a16="http://schemas.microsoft.com/office/drawing/2014/main" id="{3DABACB9-6BBE-C4F2-711A-020654100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0104" y="1947296"/>
            <a:ext cx="703779" cy="703779"/>
          </a:xfrm>
          <a:prstGeom prst="rect">
            <a:avLst/>
          </a:prstGeom>
        </p:spPr>
      </p:pic>
      <p:pic>
        <p:nvPicPr>
          <p:cNvPr id="11" name="Graphic 10" descr="Deciduous tree with solid fill">
            <a:extLst>
              <a:ext uri="{FF2B5EF4-FFF2-40B4-BE49-F238E27FC236}">
                <a16:creationId xmlns:a16="http://schemas.microsoft.com/office/drawing/2014/main" id="{5DE96F23-D56B-82EE-2635-EEF4ABF5F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6308" y="1955183"/>
            <a:ext cx="670892" cy="670892"/>
          </a:xfrm>
          <a:prstGeom prst="rect">
            <a:avLst/>
          </a:prstGeom>
        </p:spPr>
      </p:pic>
      <p:pic>
        <p:nvPicPr>
          <p:cNvPr id="13" name="Graphic 12" descr="Forest scene with solid fill">
            <a:extLst>
              <a:ext uri="{FF2B5EF4-FFF2-40B4-BE49-F238E27FC236}">
                <a16:creationId xmlns:a16="http://schemas.microsoft.com/office/drawing/2014/main" id="{E255A2AE-5286-1AD6-2665-3E5B528BE9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60918" y="3345193"/>
            <a:ext cx="822163" cy="8221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C15CF7-5098-A571-354E-B2F23676A265}"/>
              </a:ext>
            </a:extLst>
          </p:cNvPr>
          <p:cNvSpPr txBox="1"/>
          <p:nvPr/>
        </p:nvSpPr>
        <p:spPr>
          <a:xfrm>
            <a:off x="8424000" y="4517582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30</a:t>
            </a:r>
            <a:endParaRPr lang="en-US" sz="1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4"/>
          <p:cNvSpPr txBox="1">
            <a:spLocks noGrp="1"/>
          </p:cNvSpPr>
          <p:nvPr>
            <p:ph type="title"/>
          </p:nvPr>
        </p:nvSpPr>
        <p:spPr>
          <a:xfrm>
            <a:off x="367200" y="261775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Focused KPIs for model evaluation</a:t>
            </a:r>
            <a:endParaRPr sz="3200" dirty="0"/>
          </a:p>
        </p:txBody>
      </p:sp>
      <p:sp>
        <p:nvSpPr>
          <p:cNvPr id="433" name="Google Shape;433;p34"/>
          <p:cNvSpPr txBox="1"/>
          <p:nvPr/>
        </p:nvSpPr>
        <p:spPr>
          <a:xfrm>
            <a:off x="976244" y="2262375"/>
            <a:ext cx="2083756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Percentual</a:t>
            </a:r>
            <a:r>
              <a:rPr lang="de-D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ratio</a:t>
            </a:r>
            <a:r>
              <a:rPr lang="de-D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of</a:t>
            </a:r>
            <a:endParaRPr lang="de-D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-DE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correct</a:t>
            </a:r>
            <a:r>
              <a:rPr lang="de-D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predictions</a:t>
            </a:r>
            <a:r>
              <a:rPr lang="de-D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on </a:t>
            </a:r>
            <a:r>
              <a:rPr lang="de-DE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loan</a:t>
            </a:r>
            <a:r>
              <a:rPr lang="de-D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approval</a:t>
            </a:r>
            <a:endParaRPr lang="de-D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4" name="Google Shape;434;p34"/>
          <p:cNvSpPr txBox="1"/>
          <p:nvPr/>
        </p:nvSpPr>
        <p:spPr>
          <a:xfrm>
            <a:off x="720002" y="4133675"/>
            <a:ext cx="34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 u="sng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</a:t>
            </a:r>
            <a:endParaRPr sz="1200" b="1" u="sng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5" name="Google Shape;435;p34"/>
          <p:cNvSpPr txBox="1"/>
          <p:nvPr/>
        </p:nvSpPr>
        <p:spPr>
          <a:xfrm>
            <a:off x="7249250" y="3981275"/>
            <a:ext cx="402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" name="Google Shape;466;p36">
            <a:extLst>
              <a:ext uri="{FF2B5EF4-FFF2-40B4-BE49-F238E27FC236}">
                <a16:creationId xmlns:a16="http://schemas.microsoft.com/office/drawing/2014/main" id="{7E4FB207-2EBF-57DF-BFF2-D5DEE68DD30B}"/>
              </a:ext>
            </a:extLst>
          </p:cNvPr>
          <p:cNvSpPr/>
          <p:nvPr/>
        </p:nvSpPr>
        <p:spPr>
          <a:xfrm>
            <a:off x="976244" y="1782222"/>
            <a:ext cx="2494156" cy="4616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Accuracy</a:t>
            </a:r>
            <a:endParaRPr dirty="0"/>
          </a:p>
        </p:txBody>
      </p:sp>
      <p:sp>
        <p:nvSpPr>
          <p:cNvPr id="7" name="Google Shape;466;p36">
            <a:extLst>
              <a:ext uri="{FF2B5EF4-FFF2-40B4-BE49-F238E27FC236}">
                <a16:creationId xmlns:a16="http://schemas.microsoft.com/office/drawing/2014/main" id="{FD68FCB3-26B9-4C41-3F33-F0CD7201B7D0}"/>
              </a:ext>
            </a:extLst>
          </p:cNvPr>
          <p:cNvSpPr/>
          <p:nvPr/>
        </p:nvSpPr>
        <p:spPr>
          <a:xfrm>
            <a:off x="2890178" y="3430220"/>
            <a:ext cx="2493648" cy="4616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ROC </a:t>
            </a:r>
            <a:r>
              <a:rPr lang="de-DE" dirty="0" err="1"/>
              <a:t>Curve</a:t>
            </a:r>
            <a:r>
              <a:rPr lang="de-DE" dirty="0"/>
              <a:t> / AUC Value</a:t>
            </a:r>
            <a:endParaRPr dirty="0"/>
          </a:p>
        </p:txBody>
      </p:sp>
      <p:sp>
        <p:nvSpPr>
          <p:cNvPr id="8" name="Google Shape;466;p36">
            <a:extLst>
              <a:ext uri="{FF2B5EF4-FFF2-40B4-BE49-F238E27FC236}">
                <a16:creationId xmlns:a16="http://schemas.microsoft.com/office/drawing/2014/main" id="{92DD373E-7B69-A694-5D79-68C0C43ACC40}"/>
              </a:ext>
            </a:extLst>
          </p:cNvPr>
          <p:cNvSpPr/>
          <p:nvPr/>
        </p:nvSpPr>
        <p:spPr>
          <a:xfrm>
            <a:off x="5080244" y="1790252"/>
            <a:ext cx="2494156" cy="4616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Precision</a:t>
            </a:r>
            <a:endParaRPr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70063E-DEED-37AD-8C88-797CBE56E5F4}"/>
              </a:ext>
            </a:extLst>
          </p:cNvPr>
          <p:cNvSpPr txBox="1"/>
          <p:nvPr/>
        </p:nvSpPr>
        <p:spPr>
          <a:xfrm>
            <a:off x="2877722" y="3981275"/>
            <a:ext cx="23262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dk1"/>
                </a:solidFill>
                <a:latin typeface="Work Sans"/>
                <a:sym typeface="Work Sans"/>
              </a:rPr>
              <a:t>Evaluating</a:t>
            </a:r>
            <a:r>
              <a:rPr lang="de-DE" dirty="0">
                <a:solidFill>
                  <a:schemeClr val="dk1"/>
                </a:solidFill>
                <a:latin typeface="Work Sans"/>
                <a:sym typeface="Work Sans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Work Sans"/>
                <a:sym typeface="Work Sans"/>
              </a:rPr>
              <a:t>the</a:t>
            </a:r>
            <a:r>
              <a:rPr lang="de-DE" dirty="0">
                <a:solidFill>
                  <a:schemeClr val="dk1"/>
                </a:solidFill>
                <a:latin typeface="Work Sans"/>
                <a:sym typeface="Work Sans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Work Sans"/>
                <a:sym typeface="Work Sans"/>
              </a:rPr>
              <a:t>model</a:t>
            </a:r>
            <a:endParaRPr lang="de-DE" dirty="0">
              <a:solidFill>
                <a:schemeClr val="dk1"/>
              </a:solidFill>
              <a:latin typeface="Work Sans"/>
              <a:sym typeface="Work Sa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-DE" dirty="0" err="1">
                <a:solidFill>
                  <a:schemeClr val="dk1"/>
                </a:solidFill>
                <a:latin typeface="Work Sans"/>
                <a:sym typeface="Work Sans"/>
              </a:rPr>
              <a:t>by</a:t>
            </a:r>
            <a:r>
              <a:rPr lang="de-DE" dirty="0">
                <a:solidFill>
                  <a:schemeClr val="dk1"/>
                </a:solidFill>
                <a:latin typeface="Work Sans"/>
                <a:sym typeface="Work Sans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Work Sans"/>
                <a:sym typeface="Work Sans"/>
              </a:rPr>
              <a:t>bringing</a:t>
            </a:r>
            <a:r>
              <a:rPr lang="de-DE" dirty="0">
                <a:solidFill>
                  <a:schemeClr val="dk1"/>
                </a:solidFill>
                <a:latin typeface="Work Sans"/>
                <a:sym typeface="Work Sans"/>
              </a:rPr>
              <a:t> TPR and FPR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-DE" dirty="0">
                <a:solidFill>
                  <a:schemeClr val="dk1"/>
                </a:solidFill>
                <a:latin typeface="Work Sans"/>
                <a:sym typeface="Work Sans"/>
              </a:rPr>
              <a:t>in </a:t>
            </a:r>
            <a:r>
              <a:rPr lang="de-DE" dirty="0" err="1">
                <a:solidFill>
                  <a:schemeClr val="dk1"/>
                </a:solidFill>
                <a:latin typeface="Work Sans"/>
                <a:sym typeface="Work Sans"/>
              </a:rPr>
              <a:t>relation</a:t>
            </a:r>
            <a:r>
              <a:rPr lang="de-DE" dirty="0">
                <a:latin typeface="Work Sans" pitchFamily="2" charset="0"/>
              </a:rPr>
              <a:t> </a:t>
            </a:r>
            <a:endParaRPr lang="en-US" dirty="0">
              <a:latin typeface="Work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C4C3A-0916-0C1C-0292-811EF8C5FC1A}"/>
              </a:ext>
            </a:extLst>
          </p:cNvPr>
          <p:cNvSpPr txBox="1"/>
          <p:nvPr/>
        </p:nvSpPr>
        <p:spPr>
          <a:xfrm>
            <a:off x="5142817" y="2262802"/>
            <a:ext cx="25699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Percentual</a:t>
            </a:r>
            <a:r>
              <a:rPr lang="de-D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ratio</a:t>
            </a:r>
            <a:r>
              <a:rPr lang="de-D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of</a:t>
            </a:r>
            <a:r>
              <a:rPr lang="de-D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-DE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correctly</a:t>
            </a:r>
            <a:r>
              <a:rPr lang="de-D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approved</a:t>
            </a:r>
            <a:r>
              <a:rPr lang="de-D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loans</a:t>
            </a:r>
            <a:endParaRPr lang="de-D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-D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 </a:t>
            </a:r>
            <a:r>
              <a:rPr lang="de-DE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relation</a:t>
            </a:r>
            <a:r>
              <a:rPr lang="de-D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to</a:t>
            </a:r>
            <a:r>
              <a:rPr lang="de-D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all </a:t>
            </a:r>
            <a:r>
              <a:rPr lang="de-DE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approvals</a:t>
            </a:r>
            <a:r>
              <a:rPr lang="de-D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B7DDAEBB-899D-3E9F-4F84-42A685C31F45}"/>
              </a:ext>
            </a:extLst>
          </p:cNvPr>
          <p:cNvSpPr/>
          <p:nvPr/>
        </p:nvSpPr>
        <p:spPr>
          <a:xfrm>
            <a:off x="2877722" y="1817430"/>
            <a:ext cx="180000" cy="391281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73C63F26-A94C-AC3B-AE8F-882F0960AB51}"/>
              </a:ext>
            </a:extLst>
          </p:cNvPr>
          <p:cNvSpPr/>
          <p:nvPr/>
        </p:nvSpPr>
        <p:spPr>
          <a:xfrm>
            <a:off x="5058878" y="3465428"/>
            <a:ext cx="167878" cy="391281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A5EDE7AB-0A3B-D105-8EDB-9F2B53FD1E4B}"/>
              </a:ext>
            </a:extLst>
          </p:cNvPr>
          <p:cNvSpPr/>
          <p:nvPr/>
        </p:nvSpPr>
        <p:spPr>
          <a:xfrm>
            <a:off x="6956400" y="1825460"/>
            <a:ext cx="180000" cy="391281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31A143-6B9B-073A-5271-CAC05939D280}"/>
              </a:ext>
            </a:extLst>
          </p:cNvPr>
          <p:cNvSpPr txBox="1"/>
          <p:nvPr/>
        </p:nvSpPr>
        <p:spPr>
          <a:xfrm>
            <a:off x="8628335" y="4881725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31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95997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E57C40-9766-4BBE-F514-66575CC3B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352816"/>
            <a:ext cx="8150400" cy="572700"/>
          </a:xfrm>
        </p:spPr>
        <p:txBody>
          <a:bodyPr/>
          <a:lstStyle/>
          <a:p>
            <a:r>
              <a:rPr lang="de-DE" sz="2400" dirty="0" err="1"/>
              <a:t>Creation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Training &amp; Test Dataset</a:t>
            </a:r>
            <a:endParaRPr 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AAD815-59C7-6E50-82C3-67E01A302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719" y="1092837"/>
            <a:ext cx="7552800" cy="8251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1600" b="1" dirty="0" err="1"/>
              <a:t>regular</a:t>
            </a:r>
            <a:r>
              <a:rPr lang="de-DE" sz="1600" b="1" dirty="0"/>
              <a:t> </a:t>
            </a:r>
            <a:r>
              <a:rPr lang="de-DE" sz="1600" b="1" dirty="0" err="1"/>
              <a:t>training_test_split</a:t>
            </a:r>
            <a:r>
              <a:rPr lang="de-DE" sz="1600" b="1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using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following</a:t>
            </a:r>
            <a:r>
              <a:rPr lang="de-DE" sz="1600" dirty="0"/>
              <a:t> </a:t>
            </a:r>
            <a:r>
              <a:rPr lang="de-DE" sz="1600" dirty="0" err="1"/>
              <a:t>setting</a:t>
            </a:r>
            <a:r>
              <a:rPr lang="de-DE" sz="1600" dirty="0"/>
              <a:t> and </a:t>
            </a:r>
            <a:r>
              <a:rPr lang="de-DE" sz="1600" b="1" dirty="0"/>
              <a:t>k-</a:t>
            </a:r>
            <a:r>
              <a:rPr lang="de-DE" sz="1600" b="1" dirty="0" err="1"/>
              <a:t>fold</a:t>
            </a:r>
            <a:r>
              <a:rPr lang="de-DE" sz="1600" b="1" dirty="0"/>
              <a:t> </a:t>
            </a:r>
            <a:r>
              <a:rPr lang="de-DE" sz="1600" b="1" dirty="0" err="1"/>
              <a:t>cross</a:t>
            </a:r>
            <a:r>
              <a:rPr lang="de-DE" sz="1600" b="1" dirty="0"/>
              <a:t> </a:t>
            </a:r>
            <a:r>
              <a:rPr lang="de-DE" sz="1600" b="1" dirty="0" err="1"/>
              <a:t>validation</a:t>
            </a:r>
            <a:r>
              <a:rPr lang="de-DE" sz="1600" b="1" dirty="0"/>
              <a:t> </a:t>
            </a:r>
            <a:r>
              <a:rPr lang="de-DE" sz="1600" dirty="0"/>
              <a:t>on </a:t>
            </a:r>
            <a:r>
              <a:rPr lang="de-DE" sz="1600" dirty="0" err="1"/>
              <a:t>training</a:t>
            </a:r>
            <a:r>
              <a:rPr lang="de-DE" sz="1600" dirty="0"/>
              <a:t> </a:t>
            </a:r>
            <a:r>
              <a:rPr lang="de-DE" sz="1600" dirty="0" err="1"/>
              <a:t>set</a:t>
            </a:r>
            <a:endParaRPr lang="de-DE" sz="1600" dirty="0"/>
          </a:p>
          <a:p>
            <a:pPr marL="139700" indent="0">
              <a:buNone/>
            </a:pPr>
            <a:endParaRPr lang="en-US" sz="1400" dirty="0"/>
          </a:p>
        </p:txBody>
      </p:sp>
      <p:sp>
        <p:nvSpPr>
          <p:cNvPr id="9" name="Google Shape;967;p59">
            <a:extLst>
              <a:ext uri="{FF2B5EF4-FFF2-40B4-BE49-F238E27FC236}">
                <a16:creationId xmlns:a16="http://schemas.microsoft.com/office/drawing/2014/main" id="{A362AA31-500C-934C-74B2-0611396B0359}"/>
              </a:ext>
            </a:extLst>
          </p:cNvPr>
          <p:cNvSpPr/>
          <p:nvPr/>
        </p:nvSpPr>
        <p:spPr>
          <a:xfrm>
            <a:off x="2186700" y="2565639"/>
            <a:ext cx="1213800" cy="1213500"/>
          </a:xfrm>
          <a:prstGeom prst="donut">
            <a:avLst>
              <a:gd name="adj" fmla="val 13204"/>
            </a:avLst>
          </a:prstGeom>
          <a:solidFill>
            <a:srgbClr val="232323">
              <a:alpha val="2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968;p59">
            <a:extLst>
              <a:ext uri="{FF2B5EF4-FFF2-40B4-BE49-F238E27FC236}">
                <a16:creationId xmlns:a16="http://schemas.microsoft.com/office/drawing/2014/main" id="{661AC5C9-DB57-8C0B-2F3A-D244FA0996DA}"/>
              </a:ext>
            </a:extLst>
          </p:cNvPr>
          <p:cNvSpPr/>
          <p:nvPr/>
        </p:nvSpPr>
        <p:spPr>
          <a:xfrm rot="5400000" flipH="1">
            <a:off x="2186550" y="2568228"/>
            <a:ext cx="1213800" cy="1213500"/>
          </a:xfrm>
          <a:prstGeom prst="blockArc">
            <a:avLst>
              <a:gd name="adj1" fmla="val 3549509"/>
              <a:gd name="adj2" fmla="val 21598127"/>
              <a:gd name="adj3" fmla="val 1374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967;p59">
            <a:extLst>
              <a:ext uri="{FF2B5EF4-FFF2-40B4-BE49-F238E27FC236}">
                <a16:creationId xmlns:a16="http://schemas.microsoft.com/office/drawing/2014/main" id="{4F3C76B5-8C40-3A25-37D4-A661CCEC12AE}"/>
              </a:ext>
            </a:extLst>
          </p:cNvPr>
          <p:cNvSpPr/>
          <p:nvPr/>
        </p:nvSpPr>
        <p:spPr>
          <a:xfrm>
            <a:off x="5344440" y="2565639"/>
            <a:ext cx="1213800" cy="1213500"/>
          </a:xfrm>
          <a:prstGeom prst="donut">
            <a:avLst>
              <a:gd name="adj" fmla="val 13204"/>
            </a:avLst>
          </a:prstGeom>
          <a:solidFill>
            <a:srgbClr val="232323">
              <a:alpha val="2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962;p59">
            <a:extLst>
              <a:ext uri="{FF2B5EF4-FFF2-40B4-BE49-F238E27FC236}">
                <a16:creationId xmlns:a16="http://schemas.microsoft.com/office/drawing/2014/main" id="{7372A4DB-8555-C3EA-7795-166AB8365428}"/>
              </a:ext>
            </a:extLst>
          </p:cNvPr>
          <p:cNvSpPr/>
          <p:nvPr/>
        </p:nvSpPr>
        <p:spPr>
          <a:xfrm rot="5400000" flipH="1">
            <a:off x="5344590" y="2565789"/>
            <a:ext cx="1213800" cy="1213500"/>
          </a:xfrm>
          <a:prstGeom prst="blockArc">
            <a:avLst>
              <a:gd name="adj1" fmla="val 18419588"/>
              <a:gd name="adj2" fmla="val 21598127"/>
              <a:gd name="adj3" fmla="val 1374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949;p59">
            <a:extLst>
              <a:ext uri="{FF2B5EF4-FFF2-40B4-BE49-F238E27FC236}">
                <a16:creationId xmlns:a16="http://schemas.microsoft.com/office/drawing/2014/main" id="{E47BDAD4-3A5B-5B89-FAE1-C79E1DB21C97}"/>
              </a:ext>
            </a:extLst>
          </p:cNvPr>
          <p:cNvSpPr txBox="1">
            <a:spLocks/>
          </p:cNvSpPr>
          <p:nvPr/>
        </p:nvSpPr>
        <p:spPr>
          <a:xfrm>
            <a:off x="1814669" y="3723769"/>
            <a:ext cx="1957562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" sz="1600" dirty="0">
                <a:latin typeface="Work Sans" pitchFamily="2" charset="0"/>
              </a:rPr>
              <a:t>Training-Set Size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D013DA-E40E-6223-46F0-6D6A9819C6BC}"/>
              </a:ext>
            </a:extLst>
          </p:cNvPr>
          <p:cNvSpPr/>
          <p:nvPr/>
        </p:nvSpPr>
        <p:spPr>
          <a:xfrm>
            <a:off x="5094778" y="1847488"/>
            <a:ext cx="1713124" cy="5241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>
                <a:solidFill>
                  <a:schemeClr val="tx1"/>
                </a:solidFill>
                <a:latin typeface="Montserrat ExtraBold" panose="00000900000000000000" pitchFamily="2" charset="0"/>
              </a:rPr>
              <a:t>20%</a:t>
            </a:r>
            <a:endParaRPr lang="en-US" sz="3500" dirty="0">
              <a:solidFill>
                <a:schemeClr val="tx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3" name="Google Shape;949;p59">
            <a:extLst>
              <a:ext uri="{FF2B5EF4-FFF2-40B4-BE49-F238E27FC236}">
                <a16:creationId xmlns:a16="http://schemas.microsoft.com/office/drawing/2014/main" id="{2535A2B7-5511-31DC-E7DC-2336450D0E9A}"/>
              </a:ext>
            </a:extLst>
          </p:cNvPr>
          <p:cNvSpPr txBox="1">
            <a:spLocks/>
          </p:cNvSpPr>
          <p:nvPr/>
        </p:nvSpPr>
        <p:spPr>
          <a:xfrm>
            <a:off x="4972559" y="3730108"/>
            <a:ext cx="1957562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" sz="1600" dirty="0">
                <a:latin typeface="Work Sans" pitchFamily="2" charset="0"/>
              </a:rPr>
              <a:t>Test-Set Size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819D18-882A-48BB-907A-00B4E553B7C8}"/>
              </a:ext>
            </a:extLst>
          </p:cNvPr>
          <p:cNvSpPr/>
          <p:nvPr/>
        </p:nvSpPr>
        <p:spPr>
          <a:xfrm>
            <a:off x="1937038" y="1847488"/>
            <a:ext cx="1713124" cy="5241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>
                <a:solidFill>
                  <a:schemeClr val="tx1"/>
                </a:solidFill>
                <a:latin typeface="Montserrat ExtraBold" panose="00000900000000000000" pitchFamily="2" charset="0"/>
              </a:rPr>
              <a:t>80%</a:t>
            </a:r>
            <a:endParaRPr lang="en-US" sz="3500" dirty="0">
              <a:solidFill>
                <a:schemeClr val="tx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F04A2F-D3FA-E854-94A3-A47554733C9A}"/>
              </a:ext>
            </a:extLst>
          </p:cNvPr>
          <p:cNvSpPr/>
          <p:nvPr/>
        </p:nvSpPr>
        <p:spPr>
          <a:xfrm>
            <a:off x="1186378" y="4339888"/>
            <a:ext cx="1713124" cy="5241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>
                <a:solidFill>
                  <a:schemeClr val="tx1"/>
                </a:solidFill>
                <a:latin typeface="Montserrat ExtraBold" panose="00000900000000000000" pitchFamily="2" charset="0"/>
              </a:rPr>
              <a:t>10</a:t>
            </a:r>
            <a:endParaRPr lang="en-US" sz="3500" dirty="0">
              <a:solidFill>
                <a:schemeClr val="tx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764A51-4A76-02D0-064E-68106D342193}"/>
              </a:ext>
            </a:extLst>
          </p:cNvPr>
          <p:cNvSpPr txBox="1"/>
          <p:nvPr/>
        </p:nvSpPr>
        <p:spPr>
          <a:xfrm>
            <a:off x="3060000" y="4448058"/>
            <a:ext cx="3584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Work Sans" pitchFamily="2" charset="0"/>
              </a:rPr>
              <a:t>Number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of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used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cross</a:t>
            </a:r>
            <a:r>
              <a:rPr lang="de-DE" dirty="0">
                <a:latin typeface="Work Sans" pitchFamily="2" charset="0"/>
              </a:rPr>
              <a:t>-validation </a:t>
            </a:r>
            <a:r>
              <a:rPr lang="de-DE" dirty="0" err="1">
                <a:latin typeface="Work Sans" pitchFamily="2" charset="0"/>
              </a:rPr>
              <a:t>folds</a:t>
            </a:r>
            <a:endParaRPr lang="en-US" dirty="0">
              <a:latin typeface="Work Sans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42FE3-4F9B-6566-06FA-ED748D11BB3C}"/>
              </a:ext>
            </a:extLst>
          </p:cNvPr>
          <p:cNvSpPr txBox="1"/>
          <p:nvPr/>
        </p:nvSpPr>
        <p:spPr>
          <a:xfrm>
            <a:off x="8532348" y="4697582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32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61165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7ED93-8E97-CC60-DEE7-1D3510B9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Hyperparameter Tuning 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D9F2F-7F71-B202-267C-68105A363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96595"/>
            <a:ext cx="7473600" cy="6307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1400" dirty="0" err="1"/>
              <a:t>Using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b="1" dirty="0" err="1"/>
              <a:t>Grid</a:t>
            </a:r>
            <a:r>
              <a:rPr lang="de-DE" sz="1400" b="1" dirty="0"/>
              <a:t> Search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b="1" dirty="0" err="1"/>
              <a:t>optimization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dirty="0" err="1"/>
              <a:t>following</a:t>
            </a:r>
            <a:r>
              <a:rPr lang="de-DE" sz="1400" dirty="0"/>
              <a:t> </a:t>
            </a:r>
            <a:r>
              <a:rPr lang="de-DE" sz="1400" dirty="0" err="1"/>
              <a:t>used</a:t>
            </a:r>
            <a:r>
              <a:rPr lang="de-DE" sz="1400" dirty="0"/>
              <a:t> </a:t>
            </a:r>
            <a:r>
              <a:rPr lang="de-DE" sz="1400" b="1" dirty="0" err="1"/>
              <a:t>hyperparameters</a:t>
            </a:r>
            <a:r>
              <a:rPr lang="de-DE" sz="1400" dirty="0"/>
              <a:t>…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90687F-10A8-5358-3E31-DB434AAD6BFC}"/>
              </a:ext>
            </a:extLst>
          </p:cNvPr>
          <p:cNvSpPr/>
          <p:nvPr/>
        </p:nvSpPr>
        <p:spPr>
          <a:xfrm>
            <a:off x="966238" y="2441674"/>
            <a:ext cx="1713124" cy="5241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>
                <a:solidFill>
                  <a:schemeClr val="tx1"/>
                </a:solidFill>
                <a:latin typeface="Montserrat ExtraBold" panose="00000900000000000000" pitchFamily="2" charset="0"/>
              </a:rPr>
              <a:t>mtry</a:t>
            </a:r>
            <a:endParaRPr lang="en-US" sz="2800" dirty="0">
              <a:solidFill>
                <a:schemeClr val="tx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8683A-DB34-63E7-1490-E5D581C812A9}"/>
              </a:ext>
            </a:extLst>
          </p:cNvPr>
          <p:cNvSpPr txBox="1"/>
          <p:nvPr/>
        </p:nvSpPr>
        <p:spPr>
          <a:xfrm>
            <a:off x="898508" y="3014935"/>
            <a:ext cx="17876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latin typeface="Work Sans" pitchFamily="2" charset="0"/>
              </a:rPr>
              <a:t>Number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of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tried</a:t>
            </a:r>
            <a:r>
              <a:rPr lang="de-DE" dirty="0">
                <a:latin typeface="Work Sans" pitchFamily="2" charset="0"/>
              </a:rPr>
              <a:t> </a:t>
            </a:r>
          </a:p>
          <a:p>
            <a:pPr algn="ctr"/>
            <a:r>
              <a:rPr lang="de-DE" dirty="0">
                <a:latin typeface="Work Sans" pitchFamily="2" charset="0"/>
              </a:rPr>
              <a:t>Variables per </a:t>
            </a:r>
            <a:r>
              <a:rPr lang="de-DE" dirty="0" err="1">
                <a:latin typeface="Work Sans" pitchFamily="2" charset="0"/>
              </a:rPr>
              <a:t>split</a:t>
            </a:r>
            <a:endParaRPr lang="de-DE" dirty="0">
              <a:latin typeface="Work Sans" pitchFamily="2" charset="0"/>
            </a:endParaRPr>
          </a:p>
          <a:p>
            <a:pPr algn="ctr"/>
            <a:r>
              <a:rPr lang="en-US" dirty="0">
                <a:latin typeface="Work Sans" pitchFamily="2" charset="0"/>
              </a:rPr>
              <a:t>→ </a:t>
            </a:r>
            <a:r>
              <a:rPr lang="de-DE" dirty="0">
                <a:latin typeface="Work Sans" pitchFamily="2" charset="0"/>
              </a:rPr>
              <a:t>c(2, 4, 6, 8, 16) </a:t>
            </a:r>
            <a:endParaRPr lang="en-US" dirty="0">
              <a:latin typeface="Work Sans" pitchFamily="2" charset="0"/>
            </a:endParaRP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E0E8B0-A652-A58E-B506-836E981994B1}"/>
              </a:ext>
            </a:extLst>
          </p:cNvPr>
          <p:cNvSpPr/>
          <p:nvPr/>
        </p:nvSpPr>
        <p:spPr>
          <a:xfrm>
            <a:off x="3600238" y="3342417"/>
            <a:ext cx="1713124" cy="5241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>
                <a:solidFill>
                  <a:schemeClr val="tx1"/>
                </a:solidFill>
                <a:latin typeface="Montserrat ExtraBold" panose="00000900000000000000" pitchFamily="2" charset="0"/>
              </a:rPr>
              <a:t>ntree</a:t>
            </a:r>
            <a:endParaRPr lang="en-US" sz="2800" dirty="0">
              <a:solidFill>
                <a:schemeClr val="tx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6F1D91-348A-7FF3-890C-9468F1151CA5}"/>
              </a:ext>
            </a:extLst>
          </p:cNvPr>
          <p:cNvSpPr txBox="1"/>
          <p:nvPr/>
        </p:nvSpPr>
        <p:spPr>
          <a:xfrm>
            <a:off x="3352774" y="3954907"/>
            <a:ext cx="22749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  <a:p>
            <a:pPr algn="ctr"/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forest</a:t>
            </a:r>
            <a:endParaRPr lang="de-DE" dirty="0"/>
          </a:p>
          <a:p>
            <a:pPr algn="ctr"/>
            <a:r>
              <a:rPr lang="en-US" dirty="0">
                <a:latin typeface="Work Sans" pitchFamily="2" charset="0"/>
              </a:rPr>
              <a:t>→ </a:t>
            </a:r>
            <a:r>
              <a:rPr lang="de-DE" dirty="0">
                <a:latin typeface="Work Sans" pitchFamily="2" charset="0"/>
              </a:rPr>
              <a:t>c(100, 200, 300, 500) </a:t>
            </a:r>
            <a:endParaRPr lang="en-US" dirty="0">
              <a:latin typeface="Work Sans" pitchFamily="2" charset="0"/>
            </a:endParaRP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BCC1C5-BCC2-DE5B-48AA-55ED1EE2DAD2}"/>
              </a:ext>
            </a:extLst>
          </p:cNvPr>
          <p:cNvSpPr/>
          <p:nvPr/>
        </p:nvSpPr>
        <p:spPr>
          <a:xfrm>
            <a:off x="6351838" y="2462004"/>
            <a:ext cx="1713124" cy="5241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  <a:latin typeface="Montserrat ExtraBold" panose="00000900000000000000" pitchFamily="2" charset="0"/>
              </a:rPr>
              <a:t>Node </a:t>
            </a:r>
            <a:r>
              <a:rPr lang="de-DE" sz="2000" dirty="0" err="1">
                <a:solidFill>
                  <a:schemeClr val="tx1"/>
                </a:solidFill>
                <a:latin typeface="Montserrat ExtraBold" panose="00000900000000000000" pitchFamily="2" charset="0"/>
              </a:rPr>
              <a:t>size</a:t>
            </a:r>
            <a:endParaRPr lang="en-US" sz="2000" dirty="0">
              <a:solidFill>
                <a:schemeClr val="tx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690AC-D648-2BB6-FC0C-DB8638875CAF}"/>
              </a:ext>
            </a:extLst>
          </p:cNvPr>
          <p:cNvSpPr txBox="1"/>
          <p:nvPr/>
        </p:nvSpPr>
        <p:spPr>
          <a:xfrm>
            <a:off x="6256055" y="3014935"/>
            <a:ext cx="18646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Maximum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</a:p>
          <a:p>
            <a:pPr algn="ctr"/>
            <a:r>
              <a:rPr lang="de-DE" dirty="0"/>
              <a:t>terminal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nodes</a:t>
            </a:r>
            <a:endParaRPr lang="de-DE" dirty="0"/>
          </a:p>
          <a:p>
            <a:pPr algn="ctr"/>
            <a:r>
              <a:rPr lang="en-US" dirty="0">
                <a:latin typeface="Work Sans" pitchFamily="2" charset="0"/>
              </a:rPr>
              <a:t>→ </a:t>
            </a:r>
            <a:r>
              <a:rPr lang="de-DE" dirty="0">
                <a:latin typeface="Work Sans" pitchFamily="2" charset="0"/>
              </a:rPr>
              <a:t>c(1, 5, 10, 20) </a:t>
            </a:r>
            <a:endParaRPr lang="en-US" dirty="0">
              <a:latin typeface="Work Sans" pitchFamily="2" charset="0"/>
            </a:endParaRPr>
          </a:p>
          <a:p>
            <a:endParaRPr lang="en-US" dirty="0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6BCBF7E4-6D09-753E-B59F-7E580B5D352D}"/>
              </a:ext>
            </a:extLst>
          </p:cNvPr>
          <p:cNvSpPr/>
          <p:nvPr/>
        </p:nvSpPr>
        <p:spPr>
          <a:xfrm>
            <a:off x="5090400" y="3430788"/>
            <a:ext cx="136562" cy="1224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359745DD-D2E4-1E23-B24C-CB6565265B07}"/>
              </a:ext>
            </a:extLst>
          </p:cNvPr>
          <p:cNvSpPr/>
          <p:nvPr/>
        </p:nvSpPr>
        <p:spPr>
          <a:xfrm>
            <a:off x="7863600" y="2508365"/>
            <a:ext cx="136562" cy="1224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1E8A8F09-72E9-3948-B264-E9763C8A8D62}"/>
              </a:ext>
            </a:extLst>
          </p:cNvPr>
          <p:cNvSpPr/>
          <p:nvPr/>
        </p:nvSpPr>
        <p:spPr>
          <a:xfrm>
            <a:off x="5696037" y="4819708"/>
            <a:ext cx="136562" cy="1224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CF7737-0535-9C9B-4F4F-7575CBC90E36}"/>
              </a:ext>
            </a:extLst>
          </p:cNvPr>
          <p:cNvSpPr txBox="1"/>
          <p:nvPr/>
        </p:nvSpPr>
        <p:spPr>
          <a:xfrm>
            <a:off x="5832599" y="4737383"/>
            <a:ext cx="2412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Work Sans" pitchFamily="2" charset="0"/>
              </a:rPr>
              <a:t>Only</a:t>
            </a:r>
            <a:r>
              <a:rPr lang="de-DE" sz="1200" dirty="0">
                <a:latin typeface="Work Sans" pitchFamily="2" charset="0"/>
              </a:rPr>
              <a:t> </a:t>
            </a:r>
            <a:r>
              <a:rPr lang="de-DE" sz="1200" dirty="0" err="1">
                <a:latin typeface="Work Sans" pitchFamily="2" charset="0"/>
              </a:rPr>
              <a:t>used</a:t>
            </a:r>
            <a:r>
              <a:rPr lang="de-DE" sz="1200" dirty="0">
                <a:latin typeface="Work Sans" pitchFamily="2" charset="0"/>
              </a:rPr>
              <a:t> </a:t>
            </a:r>
            <a:r>
              <a:rPr lang="de-DE" sz="1200" dirty="0" err="1">
                <a:latin typeface="Work Sans" pitchFamily="2" charset="0"/>
              </a:rPr>
              <a:t>for</a:t>
            </a:r>
            <a:r>
              <a:rPr lang="de-DE" sz="1200" dirty="0">
                <a:latin typeface="Work Sans" pitchFamily="2" charset="0"/>
              </a:rPr>
              <a:t> Random Forest</a:t>
            </a:r>
            <a:endParaRPr lang="en-US" sz="1200" dirty="0">
              <a:latin typeface="Work Sans" pitchFamily="2" charset="0"/>
            </a:endParaRP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C7C211D8-DB07-C165-50B8-8620A6085D93}"/>
              </a:ext>
            </a:extLst>
          </p:cNvPr>
          <p:cNvSpPr/>
          <p:nvPr/>
        </p:nvSpPr>
        <p:spPr>
          <a:xfrm>
            <a:off x="2442837" y="2541315"/>
            <a:ext cx="136562" cy="1224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1F7B7-DFEE-17C2-A208-09B2882C8E1D}"/>
              </a:ext>
            </a:extLst>
          </p:cNvPr>
          <p:cNvSpPr txBox="1"/>
          <p:nvPr/>
        </p:nvSpPr>
        <p:spPr>
          <a:xfrm>
            <a:off x="8532348" y="4697582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33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20423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50CC0-795C-F64F-7482-96F759D01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Performance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different </a:t>
            </a:r>
            <a:r>
              <a:rPr lang="de-DE" sz="2800" dirty="0" err="1"/>
              <a:t>models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98777-5E8F-0F42-1F60-0510364BD6F2}"/>
              </a:ext>
            </a:extLst>
          </p:cNvPr>
          <p:cNvSpPr txBox="1"/>
          <p:nvPr/>
        </p:nvSpPr>
        <p:spPr>
          <a:xfrm>
            <a:off x="878400" y="1333978"/>
            <a:ext cx="3134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Montserrat ExtraBold" panose="00000900000000000000" pitchFamily="2" charset="0"/>
              </a:rPr>
              <a:t>K-</a:t>
            </a:r>
            <a:r>
              <a:rPr lang="de-DE" sz="2000" dirty="0" err="1">
                <a:latin typeface="Montserrat ExtraBold" panose="00000900000000000000" pitchFamily="2" charset="0"/>
              </a:rPr>
              <a:t>Nearest</a:t>
            </a:r>
            <a:r>
              <a:rPr lang="de-DE" sz="2000" dirty="0">
                <a:latin typeface="Montserrat ExtraBold" panose="00000900000000000000" pitchFamily="2" charset="0"/>
              </a:rPr>
              <a:t>-</a:t>
            </a:r>
            <a:r>
              <a:rPr lang="de-DE" sz="2000" dirty="0" err="1">
                <a:latin typeface="Montserrat ExtraBold" panose="00000900000000000000" pitchFamily="2" charset="0"/>
              </a:rPr>
              <a:t>Neighbors</a:t>
            </a:r>
            <a:r>
              <a:rPr lang="de-DE" sz="2000" dirty="0">
                <a:latin typeface="Montserrat ExtraBold" panose="00000900000000000000" pitchFamily="2" charset="0"/>
              </a:rPr>
              <a:t> </a:t>
            </a:r>
          </a:p>
          <a:p>
            <a:r>
              <a:rPr lang="de-DE" sz="2000" dirty="0">
                <a:latin typeface="Montserrat ExtraBold" panose="00000900000000000000" pitchFamily="2" charset="0"/>
              </a:rPr>
              <a:t>(KNN)</a:t>
            </a:r>
            <a:endParaRPr lang="en-US" sz="2000" dirty="0">
              <a:latin typeface="Montserrat ExtraBold" panose="000009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4754E-148E-AF16-6E0F-34B386A6540C}"/>
              </a:ext>
            </a:extLst>
          </p:cNvPr>
          <p:cNvSpPr txBox="1"/>
          <p:nvPr/>
        </p:nvSpPr>
        <p:spPr>
          <a:xfrm>
            <a:off x="5738400" y="1357267"/>
            <a:ext cx="177805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Work Sans" pitchFamily="2" charset="0"/>
              </a:rPr>
              <a:t>Accuracy</a:t>
            </a:r>
            <a:r>
              <a:rPr lang="de-DE" b="1" dirty="0">
                <a:latin typeface="Work Sans" pitchFamily="2" charset="0"/>
              </a:rPr>
              <a:t>: </a:t>
            </a:r>
            <a:r>
              <a:rPr lang="en-US" b="1" i="0" dirty="0">
                <a:solidFill>
                  <a:srgbClr val="000000"/>
                </a:solidFill>
                <a:effectLst/>
                <a:latin typeface="Work Sans" pitchFamily="2" charset="0"/>
              </a:rPr>
              <a:t>84,29%</a:t>
            </a:r>
          </a:p>
          <a:p>
            <a:endParaRPr lang="de-DE" b="1" dirty="0">
              <a:latin typeface="Work Sans" pitchFamily="2" charset="0"/>
            </a:endParaRPr>
          </a:p>
          <a:p>
            <a:r>
              <a:rPr lang="de-DE" dirty="0">
                <a:latin typeface="Work Sans" pitchFamily="2" charset="0"/>
              </a:rPr>
              <a:t>Precision: </a:t>
            </a:r>
            <a:r>
              <a:rPr lang="en-US" dirty="0">
                <a:latin typeface="Work Sans" pitchFamily="2" charset="0"/>
              </a:rPr>
              <a:t>90,0</a:t>
            </a: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%</a:t>
            </a:r>
            <a:endParaRPr lang="de-DE" dirty="0">
              <a:latin typeface="Work Sans" pitchFamily="2" charset="0"/>
            </a:endParaRPr>
          </a:p>
          <a:p>
            <a:endParaRPr lang="de-DE" dirty="0">
              <a:latin typeface="Work Sans" pitchFamily="2" charset="0"/>
            </a:endParaRPr>
          </a:p>
          <a:p>
            <a:r>
              <a:rPr lang="de-DE" dirty="0">
                <a:latin typeface="Work Sans" pitchFamily="2" charset="0"/>
              </a:rPr>
              <a:t>AUC: </a:t>
            </a: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0.8207</a:t>
            </a:r>
            <a:endParaRPr lang="en-US" dirty="0">
              <a:latin typeface="Work Sans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8A7C3-2B5D-1D4A-BAA9-BD94C07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00" y="2160000"/>
            <a:ext cx="3623401" cy="2538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7F39AE-C690-68A3-8570-DFB672F02E30}"/>
              </a:ext>
            </a:extLst>
          </p:cNvPr>
          <p:cNvSpPr txBox="1"/>
          <p:nvPr/>
        </p:nvSpPr>
        <p:spPr>
          <a:xfrm>
            <a:off x="8532348" y="4697582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34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1808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23D6-CD1B-C9DB-F0B8-4D261535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Performance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different </a:t>
            </a:r>
            <a:r>
              <a:rPr lang="de-DE" sz="2800" dirty="0" err="1"/>
              <a:t>models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6F2F4-EFB8-CE39-32F7-5A6BA79DE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393254"/>
            <a:ext cx="2182557" cy="542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44896D-E146-3997-17FB-723DE5B6504C}"/>
              </a:ext>
            </a:extLst>
          </p:cNvPr>
          <p:cNvSpPr txBox="1"/>
          <p:nvPr/>
        </p:nvSpPr>
        <p:spPr>
          <a:xfrm>
            <a:off x="5824799" y="1393254"/>
            <a:ext cx="173637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Work Sans" pitchFamily="2" charset="0"/>
              </a:rPr>
              <a:t>Accuracy</a:t>
            </a:r>
            <a:r>
              <a:rPr lang="de-DE" dirty="0">
                <a:latin typeface="Work Sans" pitchFamily="2" charset="0"/>
              </a:rPr>
              <a:t>: 84,20%</a:t>
            </a:r>
          </a:p>
          <a:p>
            <a:endParaRPr lang="de-DE" dirty="0">
              <a:latin typeface="Work Sans" pitchFamily="2" charset="0"/>
            </a:endParaRPr>
          </a:p>
          <a:p>
            <a:r>
              <a:rPr lang="de-DE" dirty="0">
                <a:latin typeface="Work Sans" pitchFamily="2" charset="0"/>
              </a:rPr>
              <a:t>Precision: </a:t>
            </a:r>
            <a:r>
              <a:rPr lang="en-US" dirty="0">
                <a:latin typeface="Work Sans" pitchFamily="2" charset="0"/>
              </a:rPr>
              <a:t>90,0</a:t>
            </a: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%</a:t>
            </a:r>
            <a:endParaRPr lang="de-DE" dirty="0">
              <a:latin typeface="Work Sans" pitchFamily="2" charset="0"/>
            </a:endParaRPr>
          </a:p>
          <a:p>
            <a:endParaRPr lang="de-DE" dirty="0">
              <a:latin typeface="Work Sans" pitchFamily="2" charset="0"/>
            </a:endParaRPr>
          </a:p>
          <a:p>
            <a:r>
              <a:rPr lang="de-DE" dirty="0">
                <a:latin typeface="Work Sans" pitchFamily="2" charset="0"/>
              </a:rPr>
              <a:t>AUC: </a:t>
            </a: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0.7144</a:t>
            </a:r>
            <a:endParaRPr lang="en-US" dirty="0">
              <a:latin typeface="Work Sans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1D0828-6C5E-7541-2863-1C14EBF77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44" y="1916397"/>
            <a:ext cx="4206626" cy="25825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6531EF-C2CC-BF24-8393-306F0C92837F}"/>
              </a:ext>
            </a:extLst>
          </p:cNvPr>
          <p:cNvSpPr txBox="1"/>
          <p:nvPr/>
        </p:nvSpPr>
        <p:spPr>
          <a:xfrm>
            <a:off x="8532348" y="4697582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35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44838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A60A3-92D6-44B9-F731-78B42F5FC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Performance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different </a:t>
            </a:r>
            <a:r>
              <a:rPr lang="de-DE" sz="2800" dirty="0" err="1"/>
              <a:t>models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7BFEB-3E5D-CB7E-9C95-ADD6DF776985}"/>
              </a:ext>
            </a:extLst>
          </p:cNvPr>
          <p:cNvSpPr txBox="1"/>
          <p:nvPr/>
        </p:nvSpPr>
        <p:spPr>
          <a:xfrm>
            <a:off x="842400" y="1454400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latin typeface="Montserrat ExtraBold" panose="00000900000000000000" pitchFamily="2" charset="0"/>
              </a:rPr>
              <a:t>Random Forest</a:t>
            </a:r>
            <a:endParaRPr lang="en-US" sz="1800" dirty="0">
              <a:latin typeface="Montserrat ExtraBold" panose="000009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95866-5C95-5649-37FA-18D233E7E2AF}"/>
              </a:ext>
            </a:extLst>
          </p:cNvPr>
          <p:cNvSpPr txBox="1"/>
          <p:nvPr/>
        </p:nvSpPr>
        <p:spPr>
          <a:xfrm>
            <a:off x="5746681" y="1461600"/>
            <a:ext cx="178446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Work Sans" pitchFamily="2" charset="0"/>
              </a:rPr>
              <a:t>Accuracy</a:t>
            </a:r>
            <a:r>
              <a:rPr lang="de-DE" dirty="0">
                <a:latin typeface="Work Sans" pitchFamily="2" charset="0"/>
              </a:rPr>
              <a:t>: 83,52</a:t>
            </a: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%</a:t>
            </a:r>
          </a:p>
          <a:p>
            <a:endParaRPr lang="de-DE" dirty="0">
              <a:latin typeface="Work Sans" pitchFamily="2" charset="0"/>
            </a:endParaRPr>
          </a:p>
          <a:p>
            <a:r>
              <a:rPr lang="de-DE" b="1" dirty="0">
                <a:latin typeface="Work Sans" pitchFamily="2" charset="0"/>
              </a:rPr>
              <a:t>Precision: 91,0%</a:t>
            </a:r>
          </a:p>
          <a:p>
            <a:endParaRPr lang="de-DE" b="1" dirty="0">
              <a:latin typeface="Work Sans" pitchFamily="2" charset="0"/>
            </a:endParaRPr>
          </a:p>
          <a:p>
            <a:r>
              <a:rPr lang="de-DE" b="1" dirty="0">
                <a:latin typeface="Work Sans" pitchFamily="2" charset="0"/>
              </a:rPr>
              <a:t>AUC: 0,8367</a:t>
            </a:r>
            <a:endParaRPr lang="en-US" b="1" dirty="0">
              <a:latin typeface="Work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3558B-1573-6560-DC75-5037F2EBB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09" y="1939196"/>
            <a:ext cx="3813891" cy="26133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F48437-F272-B53C-06A3-2BC8581D2F1F}"/>
              </a:ext>
            </a:extLst>
          </p:cNvPr>
          <p:cNvSpPr txBox="1"/>
          <p:nvPr/>
        </p:nvSpPr>
        <p:spPr>
          <a:xfrm>
            <a:off x="8532348" y="4697582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36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67789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0F23-56D0-FEEB-50BE-EEABA0D31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00" y="423425"/>
            <a:ext cx="8560800" cy="572700"/>
          </a:xfrm>
        </p:spPr>
        <p:txBody>
          <a:bodyPr/>
          <a:lstStyle/>
          <a:p>
            <a:r>
              <a:rPr lang="de-DE" sz="2800" dirty="0" err="1"/>
              <a:t>Identification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best</a:t>
            </a:r>
            <a:r>
              <a:rPr lang="de-DE" sz="2800" dirty="0"/>
              <a:t> </a:t>
            </a:r>
            <a:r>
              <a:rPr lang="de-DE" sz="2800" dirty="0" err="1"/>
              <a:t>model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96537-C1D7-BDAC-EFF8-1CCC9A9D9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8800" y="1322250"/>
            <a:ext cx="2887200" cy="572700"/>
          </a:xfrm>
        </p:spPr>
        <p:txBody>
          <a:bodyPr/>
          <a:lstStyle/>
          <a:p>
            <a:pPr marL="139700" indent="0">
              <a:buNone/>
            </a:pPr>
            <a:r>
              <a:rPr lang="en-US" sz="1600" dirty="0">
                <a:latin typeface="Work Sans" pitchFamily="2" charset="0"/>
              </a:rPr>
              <a:t>→ </a:t>
            </a:r>
            <a:r>
              <a:rPr lang="de-DE" sz="1400" dirty="0"/>
              <a:t>Generally </a:t>
            </a:r>
            <a:r>
              <a:rPr lang="de-DE" sz="1400" b="1" dirty="0" err="1"/>
              <a:t>well</a:t>
            </a:r>
            <a:r>
              <a:rPr lang="de-DE" sz="1400" b="1" dirty="0"/>
              <a:t> and </a:t>
            </a:r>
            <a:r>
              <a:rPr lang="de-DE" sz="1400" b="1" dirty="0" err="1"/>
              <a:t>quite</a:t>
            </a:r>
            <a:r>
              <a:rPr lang="de-DE" sz="1400" b="1" dirty="0"/>
              <a:t> </a:t>
            </a:r>
          </a:p>
          <a:p>
            <a:pPr marL="139700" indent="0">
              <a:buNone/>
            </a:pPr>
            <a:r>
              <a:rPr lang="de-DE" sz="1400" b="1" dirty="0"/>
              <a:t>     </a:t>
            </a:r>
            <a:r>
              <a:rPr lang="de-DE" sz="1400" b="1" dirty="0" err="1"/>
              <a:t>equalized</a:t>
            </a:r>
            <a:r>
              <a:rPr lang="de-DE" sz="1400" b="1" dirty="0"/>
              <a:t> </a:t>
            </a:r>
            <a:r>
              <a:rPr lang="de-DE" sz="1400" b="1" dirty="0" err="1"/>
              <a:t>performance</a:t>
            </a:r>
            <a:r>
              <a:rPr lang="de-DE" sz="1400" b="1" dirty="0"/>
              <a:t> </a:t>
            </a:r>
          </a:p>
          <a:p>
            <a:pPr marL="139700" indent="0">
              <a:buNone/>
            </a:pPr>
            <a:r>
              <a:rPr lang="de-DE" sz="1400" b="1" dirty="0"/>
              <a:t>     </a:t>
            </a:r>
            <a:r>
              <a:rPr lang="de-DE" sz="1400" dirty="0" err="1"/>
              <a:t>from</a:t>
            </a:r>
            <a:r>
              <a:rPr lang="de-DE" sz="1400" dirty="0"/>
              <a:t> all </a:t>
            </a:r>
            <a:r>
              <a:rPr lang="de-DE" sz="1400" dirty="0" err="1"/>
              <a:t>three</a:t>
            </a:r>
            <a:r>
              <a:rPr lang="de-DE" sz="1400" dirty="0"/>
              <a:t> </a:t>
            </a:r>
            <a:r>
              <a:rPr lang="de-DE" sz="1400" dirty="0" err="1"/>
              <a:t>models</a:t>
            </a:r>
            <a:endParaRPr lang="de-DE" sz="1400" dirty="0"/>
          </a:p>
          <a:p>
            <a:pPr marL="139700" indent="0">
              <a:buNone/>
            </a:pPr>
            <a:endParaRPr lang="de-DE" sz="1400" dirty="0"/>
          </a:p>
          <a:p>
            <a:pPr marL="139700" indent="0">
              <a:buNone/>
            </a:pPr>
            <a:r>
              <a:rPr lang="en-US" sz="1400" dirty="0">
                <a:latin typeface="Work Sans" pitchFamily="2" charset="0"/>
              </a:rPr>
              <a:t>→ KNN is about to produce</a:t>
            </a:r>
          </a:p>
          <a:p>
            <a:pPr marL="139700" indent="0">
              <a:buNone/>
            </a:pPr>
            <a:r>
              <a:rPr lang="en-US" sz="1400" dirty="0">
                <a:latin typeface="Work Sans" pitchFamily="2" charset="0"/>
              </a:rPr>
              <a:t>   the highest accuracy</a:t>
            </a:r>
            <a:endParaRPr lang="de-DE" sz="1400" dirty="0"/>
          </a:p>
          <a:p>
            <a:pPr marL="139700" indent="0">
              <a:buNone/>
            </a:pPr>
            <a:endParaRPr lang="en-US" sz="1400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73F8726-DEE6-1B8A-0A4F-73B8FB12FB9A}"/>
              </a:ext>
            </a:extLst>
          </p:cNvPr>
          <p:cNvSpPr/>
          <p:nvPr/>
        </p:nvSpPr>
        <p:spPr>
          <a:xfrm>
            <a:off x="6501600" y="2995200"/>
            <a:ext cx="484632" cy="684000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83601B-4F7F-B79A-2596-A04C33EA8BF7}"/>
              </a:ext>
            </a:extLst>
          </p:cNvPr>
          <p:cNvSpPr txBox="1"/>
          <p:nvPr/>
        </p:nvSpPr>
        <p:spPr>
          <a:xfrm>
            <a:off x="5592726" y="3758400"/>
            <a:ext cx="27013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Due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major</a:t>
            </a:r>
            <a:r>
              <a:rPr lang="de-DE" b="1" dirty="0"/>
              <a:t> </a:t>
            </a:r>
            <a:r>
              <a:rPr lang="de-DE" b="1" dirty="0" err="1"/>
              <a:t>importance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dirty="0"/>
              <a:t>a </a:t>
            </a:r>
          </a:p>
          <a:p>
            <a:r>
              <a:rPr lang="de-DE" dirty="0"/>
              <a:t>high </a:t>
            </a:r>
            <a:r>
              <a:rPr lang="de-DE" b="1" dirty="0" err="1"/>
              <a:t>precision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endParaRPr lang="en-US" dirty="0"/>
          </a:p>
          <a:p>
            <a:r>
              <a:rPr lang="en-US" dirty="0"/>
              <a:t>recommend to </a:t>
            </a:r>
            <a:r>
              <a:rPr lang="en-US" b="1" dirty="0"/>
              <a:t>choose</a:t>
            </a:r>
          </a:p>
          <a:p>
            <a:r>
              <a:rPr lang="en-US" b="1" dirty="0"/>
              <a:t>Random Forest</a:t>
            </a:r>
            <a:endParaRPr lang="de-DE" b="1" dirty="0"/>
          </a:p>
        </p:txBody>
      </p:sp>
      <p:pic>
        <p:nvPicPr>
          <p:cNvPr id="9" name="Graphic 8" descr="Trophy with solid fill">
            <a:extLst>
              <a:ext uri="{FF2B5EF4-FFF2-40B4-BE49-F238E27FC236}">
                <a16:creationId xmlns:a16="http://schemas.microsoft.com/office/drawing/2014/main" id="{58C1E395-1DDD-8392-E1A6-51C991333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5951" y="4147375"/>
            <a:ext cx="766775" cy="766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755BAD-D143-8E08-3B5D-8E1B7BFA7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01" y="1305930"/>
            <a:ext cx="4644000" cy="3163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DE547E-7B0D-8FF3-C3EC-3C0DF194175D}"/>
              </a:ext>
            </a:extLst>
          </p:cNvPr>
          <p:cNvSpPr txBox="1"/>
          <p:nvPr/>
        </p:nvSpPr>
        <p:spPr>
          <a:xfrm>
            <a:off x="8532348" y="4697582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37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1325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6CFFB-106E-CAF9-9C8C-227812989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00" y="445025"/>
            <a:ext cx="8049600" cy="572700"/>
          </a:xfrm>
        </p:spPr>
        <p:txBody>
          <a:bodyPr/>
          <a:lstStyle/>
          <a:p>
            <a:r>
              <a:rPr lang="de-DE" sz="2800" dirty="0"/>
              <a:t>Assessment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most</a:t>
            </a:r>
            <a:r>
              <a:rPr lang="de-DE" sz="2800" dirty="0"/>
              <a:t> </a:t>
            </a:r>
            <a:r>
              <a:rPr lang="de-DE" sz="2800" dirty="0" err="1"/>
              <a:t>important</a:t>
            </a:r>
            <a:r>
              <a:rPr lang="de-DE" sz="2800" dirty="0"/>
              <a:t> </a:t>
            </a:r>
            <a:r>
              <a:rPr lang="de-DE" sz="2800" dirty="0" err="1"/>
              <a:t>features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873E7-D989-A587-9683-54D692889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2454" y="1327800"/>
            <a:ext cx="2368800" cy="2649300"/>
          </a:xfrm>
        </p:spPr>
        <p:txBody>
          <a:bodyPr/>
          <a:lstStyle/>
          <a:p>
            <a:pPr marL="139700" indent="0">
              <a:buNone/>
            </a:pPr>
            <a:r>
              <a:rPr lang="en-US" sz="1400" dirty="0">
                <a:latin typeface="Work Sans" pitchFamily="2" charset="0"/>
              </a:rPr>
              <a:t>→ Expected high</a:t>
            </a:r>
          </a:p>
          <a:p>
            <a:pPr marL="139700" indent="0">
              <a:buNone/>
            </a:pPr>
            <a:r>
              <a:rPr lang="en-US" sz="1400" dirty="0">
                <a:latin typeface="Work Sans" pitchFamily="2" charset="0"/>
              </a:rPr>
              <a:t>   importance of</a:t>
            </a:r>
          </a:p>
          <a:p>
            <a:pPr marL="139700" indent="0">
              <a:buNone/>
            </a:pPr>
            <a:r>
              <a:rPr lang="en-US" sz="1400" dirty="0">
                <a:latin typeface="Work Sans" pitchFamily="2" charset="0"/>
              </a:rPr>
              <a:t>   </a:t>
            </a:r>
            <a:r>
              <a:rPr lang="en-US" sz="1400" b="1" dirty="0" err="1">
                <a:latin typeface="Work Sans" pitchFamily="2" charset="0"/>
              </a:rPr>
              <a:t>Credit_History</a:t>
            </a:r>
            <a:endParaRPr lang="en-US" sz="1400" b="1" dirty="0">
              <a:latin typeface="Work Sans" pitchFamily="2" charset="0"/>
            </a:endParaRPr>
          </a:p>
          <a:p>
            <a:pPr marL="139700" indent="0">
              <a:buNone/>
            </a:pPr>
            <a:endParaRPr lang="en-US" sz="1400" b="1" dirty="0">
              <a:latin typeface="Work Sans" pitchFamily="2" charset="0"/>
            </a:endParaRPr>
          </a:p>
          <a:p>
            <a:pPr marL="139700" indent="0">
              <a:buNone/>
            </a:pPr>
            <a:r>
              <a:rPr lang="en-US" sz="1400" dirty="0">
                <a:latin typeface="Work Sans" pitchFamily="2" charset="0"/>
              </a:rPr>
              <a:t>→</a:t>
            </a:r>
            <a:r>
              <a:rPr lang="en-US" sz="1400" b="1" dirty="0">
                <a:latin typeface="Work Sans" pitchFamily="2" charset="0"/>
              </a:rPr>
              <a:t> </a:t>
            </a:r>
            <a:r>
              <a:rPr lang="en-US" sz="1400" dirty="0">
                <a:latin typeface="Work Sans" pitchFamily="2" charset="0"/>
              </a:rPr>
              <a:t>High </a:t>
            </a:r>
            <a:r>
              <a:rPr lang="en-US" sz="1400" b="1" dirty="0">
                <a:latin typeface="Work Sans" pitchFamily="2" charset="0"/>
              </a:rPr>
              <a:t>importance of</a:t>
            </a:r>
          </a:p>
          <a:p>
            <a:pPr marL="139700" indent="0">
              <a:buNone/>
            </a:pPr>
            <a:r>
              <a:rPr lang="en-US" sz="1400" b="1" dirty="0">
                <a:latin typeface="Work Sans" pitchFamily="2" charset="0"/>
              </a:rPr>
              <a:t>    engineered </a:t>
            </a:r>
          </a:p>
          <a:p>
            <a:pPr marL="139700" indent="0">
              <a:buNone/>
            </a:pPr>
            <a:r>
              <a:rPr lang="en-US" sz="1400" b="1" dirty="0">
                <a:latin typeface="Work Sans" pitchFamily="2" charset="0"/>
              </a:rPr>
              <a:t>    </a:t>
            </a:r>
            <a:r>
              <a:rPr lang="en-US" sz="1400" b="1" dirty="0" err="1">
                <a:latin typeface="Work Sans" pitchFamily="2" charset="0"/>
              </a:rPr>
              <a:t>Income_to_Loan</a:t>
            </a:r>
            <a:endParaRPr lang="en-US" sz="1400" b="1" dirty="0">
              <a:latin typeface="Work Sans" pitchFamily="2" charset="0"/>
            </a:endParaRPr>
          </a:p>
          <a:p>
            <a:pPr marL="139700" indent="0">
              <a:buNone/>
            </a:pPr>
            <a:r>
              <a:rPr lang="en-US" sz="1400" dirty="0">
                <a:latin typeface="Work Sans" pitchFamily="2" charset="0"/>
              </a:rPr>
              <a:t>=&gt; represent </a:t>
            </a:r>
            <a:r>
              <a:rPr lang="en-US" sz="1400" b="1" dirty="0">
                <a:latin typeface="Work Sans" pitchFamily="2" charset="0"/>
              </a:rPr>
              <a:t>financial</a:t>
            </a:r>
          </a:p>
          <a:p>
            <a:pPr marL="139700" indent="0">
              <a:buNone/>
            </a:pPr>
            <a:r>
              <a:rPr lang="en-US" sz="1400" b="1" dirty="0">
                <a:latin typeface="Work Sans" pitchFamily="2" charset="0"/>
              </a:rPr>
              <a:t>     stability</a:t>
            </a:r>
            <a:r>
              <a:rPr lang="en-US" sz="1400" dirty="0">
                <a:latin typeface="Work Sans" pitchFamily="2" charset="0"/>
              </a:rPr>
              <a:t> in the best</a:t>
            </a:r>
          </a:p>
          <a:p>
            <a:pPr marL="139700" indent="0">
              <a:buNone/>
            </a:pPr>
            <a:r>
              <a:rPr lang="en-US" sz="1400" dirty="0">
                <a:latin typeface="Work Sans" pitchFamily="2" charset="0"/>
              </a:rPr>
              <a:t>     way</a:t>
            </a:r>
          </a:p>
          <a:p>
            <a:pPr marL="139700" indent="0">
              <a:buNone/>
            </a:pPr>
            <a:endParaRPr lang="en-US" sz="1400" dirty="0">
              <a:latin typeface="Work Sans" pitchFamily="2" charset="0"/>
            </a:endParaRPr>
          </a:p>
          <a:p>
            <a:pPr marL="139700" indent="0">
              <a:buNone/>
            </a:pPr>
            <a:r>
              <a:rPr lang="en-US" sz="1400" dirty="0">
                <a:latin typeface="Work Sans" pitchFamily="2" charset="0"/>
              </a:rPr>
              <a:t>→ Relatively </a:t>
            </a:r>
            <a:r>
              <a:rPr lang="en-US" sz="1400" b="1" dirty="0">
                <a:latin typeface="Work Sans" pitchFamily="2" charset="0"/>
              </a:rPr>
              <a:t>low</a:t>
            </a:r>
          </a:p>
          <a:p>
            <a:pPr marL="139700" indent="0">
              <a:buNone/>
            </a:pPr>
            <a:r>
              <a:rPr lang="en-US" sz="1400" b="1" dirty="0">
                <a:latin typeface="Work Sans" pitchFamily="2" charset="0"/>
              </a:rPr>
              <a:t>   importance of clear </a:t>
            </a:r>
          </a:p>
          <a:p>
            <a:pPr marL="139700" indent="0">
              <a:buNone/>
            </a:pPr>
            <a:r>
              <a:rPr lang="en-US" sz="1400" b="1" dirty="0">
                <a:latin typeface="Work Sans" pitchFamily="2" charset="0"/>
              </a:rPr>
              <a:t>   categorical variables</a:t>
            </a:r>
          </a:p>
          <a:p>
            <a:pPr marL="139700" indent="0">
              <a:buNone/>
            </a:pPr>
            <a:r>
              <a:rPr lang="en-US" sz="1400" dirty="0">
                <a:latin typeface="Work Sans" pitchFamily="2" charset="0"/>
              </a:rPr>
              <a:t>   (e.g. married,</a:t>
            </a:r>
          </a:p>
          <a:p>
            <a:pPr marL="139700" indent="0">
              <a:buNone/>
            </a:pPr>
            <a:r>
              <a:rPr lang="en-US" sz="1400" dirty="0">
                <a:latin typeface="Work Sans" pitchFamily="2" charset="0"/>
              </a:rPr>
              <a:t>    Property area)</a:t>
            </a:r>
          </a:p>
          <a:p>
            <a:pPr marL="139700" indent="0">
              <a:buNone/>
            </a:pPr>
            <a:endParaRPr lang="en-US" sz="1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B72A4A-9819-6EBF-ECF3-7A486E5AD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93" y="1079999"/>
            <a:ext cx="5497008" cy="36784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EA6592-0C8F-D180-77FD-7CEDD6D23E42}"/>
              </a:ext>
            </a:extLst>
          </p:cNvPr>
          <p:cNvSpPr txBox="1"/>
          <p:nvPr/>
        </p:nvSpPr>
        <p:spPr>
          <a:xfrm>
            <a:off x="8532348" y="4697582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38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39867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77;p37">
            <a:extLst>
              <a:ext uri="{FF2B5EF4-FFF2-40B4-BE49-F238E27FC236}">
                <a16:creationId xmlns:a16="http://schemas.microsoft.com/office/drawing/2014/main" id="{39327E4C-4781-F9ED-BC80-9D80E448FF3B}"/>
              </a:ext>
            </a:extLst>
          </p:cNvPr>
          <p:cNvSpPr txBox="1">
            <a:spLocks/>
          </p:cNvSpPr>
          <p:nvPr/>
        </p:nvSpPr>
        <p:spPr>
          <a:xfrm>
            <a:off x="5395100" y="775375"/>
            <a:ext cx="1786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rtl="0">
              <a:buClrTx/>
              <a:buFontTx/>
            </a:pPr>
            <a:r>
              <a:rPr lang="en" sz="6000" dirty="0">
                <a:solidFill>
                  <a:sysClr val="windowText" lastClr="000000"/>
                </a:solidFill>
                <a:latin typeface="Montserrat ExtraBold" panose="00000900000000000000" pitchFamily="2" charset="0"/>
              </a:rPr>
              <a:t>06</a:t>
            </a:r>
          </a:p>
        </p:txBody>
      </p:sp>
      <p:sp>
        <p:nvSpPr>
          <p:cNvPr id="3" name="Google Shape;480;p37">
            <a:extLst>
              <a:ext uri="{FF2B5EF4-FFF2-40B4-BE49-F238E27FC236}">
                <a16:creationId xmlns:a16="http://schemas.microsoft.com/office/drawing/2014/main" id="{A1D3D9C7-F9E0-6044-C4CF-1CEF9F334180}"/>
              </a:ext>
            </a:extLst>
          </p:cNvPr>
          <p:cNvSpPr/>
          <p:nvPr/>
        </p:nvSpPr>
        <p:spPr>
          <a:xfrm>
            <a:off x="5395100" y="1683775"/>
            <a:ext cx="1095300" cy="19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E6346F-B4E6-8D2A-E88D-B52A150321D5}"/>
              </a:ext>
            </a:extLst>
          </p:cNvPr>
          <p:cNvSpPr txBox="1"/>
          <p:nvPr/>
        </p:nvSpPr>
        <p:spPr>
          <a:xfrm>
            <a:off x="5277600" y="2253600"/>
            <a:ext cx="36084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 ExtraBold" panose="00000900000000000000" pitchFamily="2" charset="0"/>
              </a:rPr>
              <a:t>Conclusion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5640B-0003-7460-7DC3-321FFB5C245D}"/>
              </a:ext>
            </a:extLst>
          </p:cNvPr>
          <p:cNvSpPr txBox="1"/>
          <p:nvPr/>
        </p:nvSpPr>
        <p:spPr>
          <a:xfrm>
            <a:off x="5277600" y="2936780"/>
            <a:ext cx="36872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business implication can be drawn for </a:t>
            </a:r>
          </a:p>
          <a:p>
            <a:r>
              <a:rPr lang="en-US" dirty="0"/>
              <a:t>both perspectives?</a:t>
            </a:r>
          </a:p>
          <a:p>
            <a:endParaRPr lang="de-DE" dirty="0">
              <a:latin typeface="Work Sans" pitchFamily="2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B1E1060-7C9B-219D-CC20-219AE1F9F21E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pic>
        <p:nvPicPr>
          <p:cNvPr id="2052" name="Picture 4" descr="Image result for business implications">
            <a:extLst>
              <a:ext uri="{FF2B5EF4-FFF2-40B4-BE49-F238E27FC236}">
                <a16:creationId xmlns:a16="http://schemas.microsoft.com/office/drawing/2014/main" id="{DB3157BE-0E9D-028B-F7CD-F25386B66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5" y="1201087"/>
            <a:ext cx="3990975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920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 txBox="1">
            <a:spLocks noGrp="1"/>
          </p:cNvSpPr>
          <p:nvPr>
            <p:ph type="subTitle" idx="3"/>
          </p:nvPr>
        </p:nvSpPr>
        <p:spPr>
          <a:xfrm>
            <a:off x="1796250" y="1307575"/>
            <a:ext cx="2610150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Case </a:t>
            </a:r>
            <a:endParaRPr dirty="0"/>
          </a:p>
        </p:txBody>
      </p:sp>
      <p:sp>
        <p:nvSpPr>
          <p:cNvPr id="448" name="Google Shape;448;p36"/>
          <p:cNvSpPr txBox="1">
            <a:spLocks noGrp="1"/>
          </p:cNvSpPr>
          <p:nvPr>
            <p:ph type="title"/>
          </p:nvPr>
        </p:nvSpPr>
        <p:spPr>
          <a:xfrm>
            <a:off x="912150" y="1307575"/>
            <a:ext cx="8079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9" name="Google Shape;449;p36"/>
          <p:cNvSpPr txBox="1">
            <a:spLocks noGrp="1"/>
          </p:cNvSpPr>
          <p:nvPr>
            <p:ph type="subTitle" idx="1"/>
          </p:nvPr>
        </p:nvSpPr>
        <p:spPr>
          <a:xfrm>
            <a:off x="1796250" y="1607501"/>
            <a:ext cx="24753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and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setting</a:t>
            </a:r>
            <a:endParaRPr dirty="0"/>
          </a:p>
        </p:txBody>
      </p:sp>
      <p:sp>
        <p:nvSpPr>
          <p:cNvPr id="450" name="Google Shape;450;p36"/>
          <p:cNvSpPr txBox="1">
            <a:spLocks noGrp="1"/>
          </p:cNvSpPr>
          <p:nvPr>
            <p:ph type="title" idx="2"/>
          </p:nvPr>
        </p:nvSpPr>
        <p:spPr>
          <a:xfrm>
            <a:off x="720000" y="2441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451" name="Google Shape;451;p36"/>
          <p:cNvSpPr txBox="1">
            <a:spLocks noGrp="1"/>
          </p:cNvSpPr>
          <p:nvPr>
            <p:ph type="title" idx="4"/>
          </p:nvPr>
        </p:nvSpPr>
        <p:spPr>
          <a:xfrm>
            <a:off x="912150" y="2510725"/>
            <a:ext cx="8079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2" name="Google Shape;452;p36"/>
          <p:cNvSpPr txBox="1">
            <a:spLocks noGrp="1"/>
          </p:cNvSpPr>
          <p:nvPr>
            <p:ph type="subTitle" idx="5"/>
          </p:nvPr>
        </p:nvSpPr>
        <p:spPr>
          <a:xfrm>
            <a:off x="1796250" y="2810651"/>
            <a:ext cx="24753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characteristics does our dataset have?</a:t>
            </a:r>
            <a:endParaRPr dirty="0"/>
          </a:p>
        </p:txBody>
      </p:sp>
      <p:sp>
        <p:nvSpPr>
          <p:cNvPr id="453" name="Google Shape;453;p36"/>
          <p:cNvSpPr txBox="1">
            <a:spLocks noGrp="1"/>
          </p:cNvSpPr>
          <p:nvPr>
            <p:ph type="subTitle" idx="6"/>
          </p:nvPr>
        </p:nvSpPr>
        <p:spPr>
          <a:xfrm>
            <a:off x="1796250" y="2510724"/>
            <a:ext cx="2610150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Nature of Data </a:t>
            </a:r>
            <a:endParaRPr dirty="0"/>
          </a:p>
        </p:txBody>
      </p:sp>
      <p:sp>
        <p:nvSpPr>
          <p:cNvPr id="454" name="Google Shape;454;p36"/>
          <p:cNvSpPr txBox="1">
            <a:spLocks noGrp="1"/>
          </p:cNvSpPr>
          <p:nvPr>
            <p:ph type="title" idx="7"/>
          </p:nvPr>
        </p:nvSpPr>
        <p:spPr>
          <a:xfrm>
            <a:off x="912150" y="3713875"/>
            <a:ext cx="8079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55" name="Google Shape;455;p36"/>
          <p:cNvSpPr txBox="1">
            <a:spLocks noGrp="1"/>
          </p:cNvSpPr>
          <p:nvPr>
            <p:ph type="subTitle" idx="8"/>
          </p:nvPr>
        </p:nvSpPr>
        <p:spPr>
          <a:xfrm>
            <a:off x="1796250" y="4013800"/>
            <a:ext cx="24753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have we prepared our data for the analysis?</a:t>
            </a:r>
            <a:endParaRPr dirty="0"/>
          </a:p>
        </p:txBody>
      </p:sp>
      <p:sp>
        <p:nvSpPr>
          <p:cNvPr id="456" name="Google Shape;456;p36"/>
          <p:cNvSpPr txBox="1">
            <a:spLocks noGrp="1"/>
          </p:cNvSpPr>
          <p:nvPr>
            <p:ph type="subTitle" idx="9"/>
          </p:nvPr>
        </p:nvSpPr>
        <p:spPr>
          <a:xfrm>
            <a:off x="1796250" y="3713874"/>
            <a:ext cx="3315750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Data Preprocessing and Feature Engineering </a:t>
            </a:r>
            <a:endParaRPr sz="1800" dirty="0"/>
          </a:p>
        </p:txBody>
      </p:sp>
      <p:sp>
        <p:nvSpPr>
          <p:cNvPr id="457" name="Google Shape;457;p36"/>
          <p:cNvSpPr txBox="1">
            <a:spLocks noGrp="1"/>
          </p:cNvSpPr>
          <p:nvPr>
            <p:ph type="title" idx="13"/>
          </p:nvPr>
        </p:nvSpPr>
        <p:spPr>
          <a:xfrm>
            <a:off x="5009250" y="2497600"/>
            <a:ext cx="8079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58" name="Google Shape;458;p36"/>
          <p:cNvSpPr txBox="1">
            <a:spLocks noGrp="1"/>
          </p:cNvSpPr>
          <p:nvPr>
            <p:ph type="subTitle" idx="14"/>
          </p:nvPr>
        </p:nvSpPr>
        <p:spPr>
          <a:xfrm>
            <a:off x="6018225" y="2876350"/>
            <a:ext cx="278985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techniques have we used and which performed best? </a:t>
            </a:r>
            <a:endParaRPr dirty="0"/>
          </a:p>
        </p:txBody>
      </p:sp>
      <p:sp>
        <p:nvSpPr>
          <p:cNvPr id="459" name="Google Shape;459;p36"/>
          <p:cNvSpPr txBox="1">
            <a:spLocks noGrp="1"/>
          </p:cNvSpPr>
          <p:nvPr>
            <p:ph type="subTitle" idx="15"/>
          </p:nvPr>
        </p:nvSpPr>
        <p:spPr>
          <a:xfrm>
            <a:off x="6018225" y="2627376"/>
            <a:ext cx="2998650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Modelling &amp; Evaluation </a:t>
            </a:r>
            <a:endParaRPr dirty="0"/>
          </a:p>
        </p:txBody>
      </p:sp>
      <p:sp>
        <p:nvSpPr>
          <p:cNvPr id="460" name="Google Shape;460;p36"/>
          <p:cNvSpPr txBox="1">
            <a:spLocks noGrp="1"/>
          </p:cNvSpPr>
          <p:nvPr>
            <p:ph type="title" idx="16"/>
          </p:nvPr>
        </p:nvSpPr>
        <p:spPr>
          <a:xfrm>
            <a:off x="5009250" y="3657500"/>
            <a:ext cx="8079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61" name="Google Shape;461;p36"/>
          <p:cNvSpPr txBox="1">
            <a:spLocks noGrp="1"/>
          </p:cNvSpPr>
          <p:nvPr>
            <p:ph type="subTitle" idx="17"/>
          </p:nvPr>
        </p:nvSpPr>
        <p:spPr>
          <a:xfrm>
            <a:off x="6018225" y="3955474"/>
            <a:ext cx="24753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business implication can be drawn for both perspectives?</a:t>
            </a:r>
            <a:endParaRPr dirty="0"/>
          </a:p>
        </p:txBody>
      </p:sp>
      <p:sp>
        <p:nvSpPr>
          <p:cNvPr id="462" name="Google Shape;462;p36"/>
          <p:cNvSpPr txBox="1">
            <a:spLocks noGrp="1"/>
          </p:cNvSpPr>
          <p:nvPr>
            <p:ph type="subTitle" idx="18"/>
          </p:nvPr>
        </p:nvSpPr>
        <p:spPr>
          <a:xfrm>
            <a:off x="5948700" y="3609400"/>
            <a:ext cx="2475300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</a:t>
            </a:r>
            <a:endParaRPr dirty="0"/>
          </a:p>
        </p:txBody>
      </p:sp>
      <p:sp>
        <p:nvSpPr>
          <p:cNvPr id="466" name="Google Shape;466;p36"/>
          <p:cNvSpPr/>
          <p:nvPr/>
        </p:nvSpPr>
        <p:spPr>
          <a:xfrm>
            <a:off x="912150" y="1935850"/>
            <a:ext cx="807900" cy="19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6"/>
          <p:cNvSpPr/>
          <p:nvPr/>
        </p:nvSpPr>
        <p:spPr>
          <a:xfrm>
            <a:off x="5009250" y="3146013"/>
            <a:ext cx="807900" cy="19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6"/>
          <p:cNvSpPr/>
          <p:nvPr/>
        </p:nvSpPr>
        <p:spPr>
          <a:xfrm>
            <a:off x="912150" y="3146013"/>
            <a:ext cx="807900" cy="19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6"/>
          <p:cNvSpPr/>
          <p:nvPr/>
        </p:nvSpPr>
        <p:spPr>
          <a:xfrm>
            <a:off x="5009250" y="4295797"/>
            <a:ext cx="807900" cy="19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0" name="Google Shape;470;p36"/>
          <p:cNvSpPr/>
          <p:nvPr/>
        </p:nvSpPr>
        <p:spPr>
          <a:xfrm>
            <a:off x="912150" y="4356175"/>
            <a:ext cx="807900" cy="19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67;p36">
            <a:extLst>
              <a:ext uri="{FF2B5EF4-FFF2-40B4-BE49-F238E27FC236}">
                <a16:creationId xmlns:a16="http://schemas.microsoft.com/office/drawing/2014/main" id="{0E5E1125-5823-AF59-7023-61C641D5B0FE}"/>
              </a:ext>
            </a:extLst>
          </p:cNvPr>
          <p:cNvSpPr/>
          <p:nvPr/>
        </p:nvSpPr>
        <p:spPr>
          <a:xfrm>
            <a:off x="5009250" y="1949875"/>
            <a:ext cx="807900" cy="19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57;p36">
            <a:extLst>
              <a:ext uri="{FF2B5EF4-FFF2-40B4-BE49-F238E27FC236}">
                <a16:creationId xmlns:a16="http://schemas.microsoft.com/office/drawing/2014/main" id="{38040F9F-ED83-BFBE-BBE0-13B7AB0146DE}"/>
              </a:ext>
            </a:extLst>
          </p:cNvPr>
          <p:cNvSpPr txBox="1">
            <a:spLocks/>
          </p:cNvSpPr>
          <p:nvPr/>
        </p:nvSpPr>
        <p:spPr>
          <a:xfrm>
            <a:off x="5001600" y="1304519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C5068-09AE-535A-8539-BE8BE96FE8C7}"/>
              </a:ext>
            </a:extLst>
          </p:cNvPr>
          <p:cNvSpPr txBox="1"/>
          <p:nvPr/>
        </p:nvSpPr>
        <p:spPr>
          <a:xfrm>
            <a:off x="6018225" y="1105445"/>
            <a:ext cx="2614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latin typeface="Montserrat" panose="00000500000000000000" pitchFamily="2" charset="0"/>
              </a:rPr>
              <a:t>Explanatory</a:t>
            </a:r>
            <a:r>
              <a:rPr lang="de-DE" sz="2000" b="1" dirty="0">
                <a:latin typeface="Montserrat" panose="00000500000000000000" pitchFamily="2" charset="0"/>
              </a:rPr>
              <a:t> Data Analysis (EDA)</a:t>
            </a:r>
            <a:endParaRPr lang="en-US" sz="2000" b="1" dirty="0"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D5E8FD-13EB-70B0-0BF1-DA5213555430}"/>
              </a:ext>
            </a:extLst>
          </p:cNvPr>
          <p:cNvSpPr txBox="1"/>
          <p:nvPr/>
        </p:nvSpPr>
        <p:spPr>
          <a:xfrm>
            <a:off x="6018225" y="1715986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Work Sans" pitchFamily="2" charset="0"/>
              </a:rPr>
              <a:t>What</a:t>
            </a:r>
            <a:r>
              <a:rPr lang="de-DE" sz="1200" dirty="0">
                <a:latin typeface="Work Sans" pitchFamily="2" charset="0"/>
              </a:rPr>
              <a:t> </a:t>
            </a:r>
            <a:r>
              <a:rPr lang="de-DE" sz="1200" dirty="0" err="1">
                <a:latin typeface="Work Sans" pitchFamily="2" charset="0"/>
              </a:rPr>
              <a:t>knowledge</a:t>
            </a:r>
            <a:r>
              <a:rPr lang="de-DE" sz="1200" dirty="0">
                <a:latin typeface="Work Sans" pitchFamily="2" charset="0"/>
              </a:rPr>
              <a:t> </a:t>
            </a:r>
            <a:r>
              <a:rPr lang="de-DE" sz="1200" dirty="0" err="1">
                <a:latin typeface="Work Sans" pitchFamily="2" charset="0"/>
              </a:rPr>
              <a:t>does</a:t>
            </a:r>
            <a:r>
              <a:rPr lang="de-DE" sz="1200" dirty="0">
                <a:latin typeface="Work Sans" pitchFamily="2" charset="0"/>
              </a:rPr>
              <a:t> </a:t>
            </a:r>
            <a:r>
              <a:rPr lang="de-DE" sz="1200" dirty="0" err="1">
                <a:latin typeface="Work Sans" pitchFamily="2" charset="0"/>
              </a:rPr>
              <a:t>our</a:t>
            </a:r>
            <a:endParaRPr lang="de-DE" sz="1200" dirty="0">
              <a:latin typeface="Work Sans" pitchFamily="2" charset="0"/>
            </a:endParaRPr>
          </a:p>
          <a:p>
            <a:r>
              <a:rPr lang="de-DE" sz="1200" dirty="0">
                <a:latin typeface="Work Sans" pitchFamily="2" charset="0"/>
              </a:rPr>
              <a:t>Data </a:t>
            </a:r>
            <a:r>
              <a:rPr lang="de-DE" sz="1200" dirty="0" err="1">
                <a:latin typeface="Work Sans" pitchFamily="2" charset="0"/>
              </a:rPr>
              <a:t>consist</a:t>
            </a:r>
            <a:r>
              <a:rPr lang="de-DE" sz="1200" dirty="0">
                <a:latin typeface="Work Sans" pitchFamily="2" charset="0"/>
              </a:rPr>
              <a:t>? </a:t>
            </a:r>
            <a:endParaRPr lang="en-US" sz="1200" dirty="0">
              <a:latin typeface="Work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A11E38-3CF3-140C-D64D-07F8E61DF440}"/>
              </a:ext>
            </a:extLst>
          </p:cNvPr>
          <p:cNvSpPr txBox="1"/>
          <p:nvPr/>
        </p:nvSpPr>
        <p:spPr>
          <a:xfrm>
            <a:off x="8860002" y="455477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4</a:t>
            </a:r>
            <a:endParaRPr lang="en-US" sz="10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3"/>
          <p:cNvSpPr txBox="1">
            <a:spLocks noGrp="1"/>
          </p:cNvSpPr>
          <p:nvPr>
            <p:ph type="subTitle" idx="1"/>
          </p:nvPr>
        </p:nvSpPr>
        <p:spPr>
          <a:xfrm>
            <a:off x="720000" y="1592500"/>
            <a:ext cx="2447400" cy="7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Potential for high predictability on loan approval</a:t>
            </a:r>
            <a:endParaRPr sz="1800" dirty="0"/>
          </a:p>
        </p:txBody>
      </p:sp>
      <p:sp>
        <p:nvSpPr>
          <p:cNvPr id="572" name="Google Shape;572;p43"/>
          <p:cNvSpPr txBox="1">
            <a:spLocks noGrp="1"/>
          </p:cNvSpPr>
          <p:nvPr>
            <p:ph type="subTitle" idx="5"/>
          </p:nvPr>
        </p:nvSpPr>
        <p:spPr>
          <a:xfrm>
            <a:off x="3266679" y="1510085"/>
            <a:ext cx="2764350" cy="7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 err="1"/>
              <a:t>Reduce</a:t>
            </a:r>
            <a:r>
              <a:rPr lang="de-DE" sz="1800" dirty="0"/>
              <a:t> </a:t>
            </a:r>
            <a:r>
              <a:rPr lang="de-DE" sz="1800" dirty="0" err="1"/>
              <a:t>risks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costs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missclassification</a:t>
            </a:r>
            <a:r>
              <a:rPr lang="de-DE" sz="1800" dirty="0"/>
              <a:t> </a:t>
            </a:r>
            <a:endParaRPr sz="1800" dirty="0"/>
          </a:p>
        </p:txBody>
      </p:sp>
      <p:sp>
        <p:nvSpPr>
          <p:cNvPr id="573" name="Google Shape;573;p43"/>
          <p:cNvSpPr txBox="1">
            <a:spLocks noGrp="1"/>
          </p:cNvSpPr>
          <p:nvPr>
            <p:ph type="subTitle" idx="6"/>
          </p:nvPr>
        </p:nvSpPr>
        <p:spPr>
          <a:xfrm>
            <a:off x="5976534" y="1510085"/>
            <a:ext cx="2634666" cy="7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Fasten the decision on loan approval</a:t>
            </a:r>
            <a:endParaRPr sz="1800" dirty="0"/>
          </a:p>
        </p:txBody>
      </p:sp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Drawn</a:t>
            </a:r>
            <a:r>
              <a:rPr lang="de-DE" dirty="0"/>
              <a:t> Business </a:t>
            </a:r>
            <a:r>
              <a:rPr lang="de-DE" dirty="0" err="1"/>
              <a:t>Implications</a:t>
            </a:r>
            <a:endParaRPr dirty="0"/>
          </a:p>
        </p:txBody>
      </p:sp>
      <p:sp>
        <p:nvSpPr>
          <p:cNvPr id="578" name="Google Shape;578;p43"/>
          <p:cNvSpPr/>
          <p:nvPr/>
        </p:nvSpPr>
        <p:spPr>
          <a:xfrm>
            <a:off x="720000" y="2481931"/>
            <a:ext cx="2447400" cy="105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9" name="Google Shape;579;p43"/>
          <p:cNvSpPr/>
          <p:nvPr/>
        </p:nvSpPr>
        <p:spPr>
          <a:xfrm>
            <a:off x="3491372" y="2476131"/>
            <a:ext cx="2447400" cy="105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3"/>
          <p:cNvSpPr/>
          <p:nvPr/>
        </p:nvSpPr>
        <p:spPr>
          <a:xfrm>
            <a:off x="6163800" y="2474148"/>
            <a:ext cx="2447400" cy="105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3" name="Google Shape;593;p43"/>
          <p:cNvSpPr/>
          <p:nvPr/>
        </p:nvSpPr>
        <p:spPr>
          <a:xfrm>
            <a:off x="1685946" y="2766737"/>
            <a:ext cx="515508" cy="487888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pic>
        <p:nvPicPr>
          <p:cNvPr id="10" name="Graphic 9" descr="Shield Tick with solid fill">
            <a:extLst>
              <a:ext uri="{FF2B5EF4-FFF2-40B4-BE49-F238E27FC236}">
                <a16:creationId xmlns:a16="http://schemas.microsoft.com/office/drawing/2014/main" id="{29E98501-BB40-E924-4644-988427FD6EC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9550" y="2635577"/>
            <a:ext cx="738608" cy="738608"/>
          </a:xfrm>
          <a:prstGeom prst="rect">
            <a:avLst/>
          </a:prstGeom>
        </p:spPr>
      </p:pic>
      <p:pic>
        <p:nvPicPr>
          <p:cNvPr id="12" name="Graphic 11" descr="Stopwatch 75% with solid fill">
            <a:extLst>
              <a:ext uri="{FF2B5EF4-FFF2-40B4-BE49-F238E27FC236}">
                <a16:creationId xmlns:a16="http://schemas.microsoft.com/office/drawing/2014/main" id="{8E17BE79-2C76-7D55-8271-0026F6DF2A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30022" y="2645420"/>
            <a:ext cx="714955" cy="714955"/>
          </a:xfrm>
          <a:prstGeom prst="rect">
            <a:avLst/>
          </a:prstGeom>
        </p:spPr>
      </p:pic>
      <p:pic>
        <p:nvPicPr>
          <p:cNvPr id="4" name="Graphic 3" descr="Badge Tick1 with solid fill">
            <a:extLst>
              <a:ext uri="{FF2B5EF4-FFF2-40B4-BE49-F238E27FC236}">
                <a16:creationId xmlns:a16="http://schemas.microsoft.com/office/drawing/2014/main" id="{6BAA39F8-4633-0707-AF92-6E30AAC6BD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86500" y="3655932"/>
            <a:ext cx="914400" cy="914400"/>
          </a:xfrm>
          <a:prstGeom prst="rect">
            <a:avLst/>
          </a:prstGeom>
        </p:spPr>
      </p:pic>
      <p:pic>
        <p:nvPicPr>
          <p:cNvPr id="5" name="Graphic 4" descr="Badge Tick1 with solid fill">
            <a:extLst>
              <a:ext uri="{FF2B5EF4-FFF2-40B4-BE49-F238E27FC236}">
                <a16:creationId xmlns:a16="http://schemas.microsoft.com/office/drawing/2014/main" id="{51F63478-1132-2364-6AC8-AB62365C5D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95911" y="3655932"/>
            <a:ext cx="914400" cy="914400"/>
          </a:xfrm>
          <a:prstGeom prst="rect">
            <a:avLst/>
          </a:prstGeom>
        </p:spPr>
      </p:pic>
      <p:pic>
        <p:nvPicPr>
          <p:cNvPr id="6" name="Graphic 5" descr="Badge Tick1 with solid fill">
            <a:extLst>
              <a:ext uri="{FF2B5EF4-FFF2-40B4-BE49-F238E27FC236}">
                <a16:creationId xmlns:a16="http://schemas.microsoft.com/office/drawing/2014/main" id="{A05FDCD6-8E7A-65CF-3AD0-D719FEFF2C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0299" y="3655932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1E991B-AFEC-0AFE-D64E-74976D143B9B}"/>
              </a:ext>
            </a:extLst>
          </p:cNvPr>
          <p:cNvSpPr txBox="1"/>
          <p:nvPr/>
        </p:nvSpPr>
        <p:spPr>
          <a:xfrm>
            <a:off x="8532348" y="4697582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40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1059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70F8A16-8AA5-A424-C274-7CA6408F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Limitations</a:t>
            </a:r>
            <a:r>
              <a:rPr lang="de-DE" sz="2800" dirty="0"/>
              <a:t> and Future Potential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6DC10-67BE-1937-CD49-E4BCA22785D0}"/>
              </a:ext>
            </a:extLst>
          </p:cNvPr>
          <p:cNvSpPr txBox="1"/>
          <p:nvPr/>
        </p:nvSpPr>
        <p:spPr>
          <a:xfrm>
            <a:off x="1346673" y="1360800"/>
            <a:ext cx="7797327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b="1" dirty="0">
                <a:latin typeface="Work Sans" pitchFamily="2" charset="0"/>
              </a:rPr>
              <a:t>Limitation </a:t>
            </a:r>
            <a:r>
              <a:rPr lang="de-DE" b="1" dirty="0" err="1">
                <a:latin typeface="Work Sans" pitchFamily="2" charset="0"/>
              </a:rPr>
              <a:t>of</a:t>
            </a:r>
            <a:r>
              <a:rPr lang="de-DE" b="1" dirty="0">
                <a:latin typeface="Work Sans" pitchFamily="2" charset="0"/>
              </a:rPr>
              <a:t> </a:t>
            </a:r>
            <a:r>
              <a:rPr lang="de-DE" b="1" dirty="0" err="1">
                <a:latin typeface="Work Sans" pitchFamily="2" charset="0"/>
              </a:rPr>
              <a:t>model</a:t>
            </a:r>
            <a:r>
              <a:rPr lang="de-DE" b="1" dirty="0">
                <a:latin typeface="Work Sans" pitchFamily="2" charset="0"/>
              </a:rPr>
              <a:t> </a:t>
            </a:r>
            <a:r>
              <a:rPr lang="de-DE" b="1" dirty="0" err="1">
                <a:latin typeface="Work Sans" pitchFamily="2" charset="0"/>
              </a:rPr>
              <a:t>efficiency</a:t>
            </a:r>
            <a:r>
              <a:rPr lang="de-DE" dirty="0">
                <a:latin typeface="Work Sans" pitchFamily="2" charset="0"/>
              </a:rPr>
              <a:t>, due </a:t>
            </a:r>
            <a:r>
              <a:rPr lang="de-DE" dirty="0" err="1">
                <a:latin typeface="Work Sans" pitchFamily="2" charset="0"/>
              </a:rPr>
              <a:t>to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relatively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low</a:t>
            </a:r>
            <a:r>
              <a:rPr lang="de-DE" dirty="0">
                <a:latin typeface="Work Sans" pitchFamily="2" charset="0"/>
              </a:rPr>
              <a:t> sample </a:t>
            </a:r>
            <a:r>
              <a:rPr lang="de-DE" dirty="0" err="1">
                <a:latin typeface="Work Sans" pitchFamily="2" charset="0"/>
              </a:rPr>
              <a:t>size</a:t>
            </a:r>
            <a:r>
              <a:rPr lang="de-DE" dirty="0">
                <a:latin typeface="Work Sans" pitchFamily="2" charset="0"/>
              </a:rPr>
              <a:t> (382 </a:t>
            </a:r>
            <a:r>
              <a:rPr lang="de-DE" dirty="0" err="1">
                <a:latin typeface="Work Sans" pitchFamily="2" charset="0"/>
              </a:rPr>
              <a:t>data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entries</a:t>
            </a:r>
            <a:r>
              <a:rPr lang="de-DE" dirty="0">
                <a:latin typeface="Work Sans" pitchFamily="2" charset="0"/>
              </a:rPr>
              <a:t>)</a:t>
            </a:r>
          </a:p>
          <a:p>
            <a:r>
              <a:rPr lang="en-US" sz="1400" dirty="0">
                <a:latin typeface="Work Sans" pitchFamily="2" charset="0"/>
              </a:rPr>
              <a:t>→ Potential improvement with higher available data size in th</a:t>
            </a:r>
            <a:r>
              <a:rPr lang="en-US" dirty="0">
                <a:latin typeface="Work Sans" pitchFamily="2" charset="0"/>
              </a:rPr>
              <a:t>e future</a:t>
            </a:r>
          </a:p>
          <a:p>
            <a:endParaRPr lang="en-US" dirty="0">
              <a:latin typeface="Work Sans" pitchFamily="2" charset="0"/>
            </a:endParaRPr>
          </a:p>
          <a:p>
            <a:endParaRPr lang="en-US" dirty="0">
              <a:latin typeface="Work Sans" pitchFamily="2" charset="0"/>
            </a:endParaRPr>
          </a:p>
          <a:p>
            <a:endParaRPr lang="en-US" dirty="0">
              <a:latin typeface="Work Sans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Work Sans" pitchFamily="2" charset="0"/>
              </a:rPr>
              <a:t>Potential </a:t>
            </a:r>
            <a:r>
              <a:rPr lang="en-US" b="1" dirty="0" err="1">
                <a:latin typeface="Work Sans" pitchFamily="2" charset="0"/>
              </a:rPr>
              <a:t>subliment</a:t>
            </a:r>
            <a:r>
              <a:rPr lang="en-US" b="1" dirty="0">
                <a:latin typeface="Work Sans" pitchFamily="2" charset="0"/>
              </a:rPr>
              <a:t> for bank employees</a:t>
            </a:r>
            <a:r>
              <a:rPr lang="en-US" dirty="0">
                <a:latin typeface="Work Sans" pitchFamily="2" charset="0"/>
              </a:rPr>
              <a:t> for decision process</a:t>
            </a:r>
          </a:p>
          <a:p>
            <a:r>
              <a:rPr lang="en-US" sz="1400" dirty="0">
                <a:latin typeface="Work Sans" pitchFamily="2" charset="0"/>
              </a:rPr>
              <a:t>→ Human checks are still required</a:t>
            </a:r>
          </a:p>
          <a:p>
            <a:endParaRPr lang="en-US" dirty="0">
              <a:latin typeface="Work Sans" pitchFamily="2" charset="0"/>
            </a:endParaRPr>
          </a:p>
          <a:p>
            <a:endParaRPr lang="en-US" dirty="0">
              <a:latin typeface="Work Sans" pitchFamily="2" charset="0"/>
            </a:endParaRPr>
          </a:p>
          <a:p>
            <a:endParaRPr lang="en-US" sz="1400" dirty="0">
              <a:latin typeface="Work Sans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Work Sans" pitchFamily="2" charset="0"/>
              </a:rPr>
              <a:t>Increase number usable data feature  </a:t>
            </a:r>
            <a:endParaRPr lang="en-US" sz="1400" dirty="0">
              <a:latin typeface="Work Sans" pitchFamily="2" charset="0"/>
            </a:endParaRPr>
          </a:p>
          <a:p>
            <a:endParaRPr lang="en-US" dirty="0">
              <a:latin typeface="Work Sans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latin typeface="Work Sans" pitchFamily="2" charset="0"/>
            </a:endParaRPr>
          </a:p>
          <a:p>
            <a:endParaRPr lang="en-US" dirty="0">
              <a:latin typeface="Work Sans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Work Sans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Work Sans" pitchFamily="2" charset="0"/>
            </a:endParaRPr>
          </a:p>
          <a:p>
            <a:endParaRPr lang="en-US" dirty="0">
              <a:latin typeface="Work Sans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Work Sans" pitchFamily="2" charset="0"/>
            </a:endParaRPr>
          </a:p>
          <a:p>
            <a:endParaRPr lang="en-US" dirty="0">
              <a:latin typeface="Work Sans" pitchFamily="2" charset="0"/>
            </a:endParaRPr>
          </a:p>
        </p:txBody>
      </p:sp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1E583D56-381D-7D7A-4510-54AF4CD83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800" y="1274400"/>
            <a:ext cx="674550" cy="674550"/>
          </a:xfrm>
          <a:prstGeom prst="rect">
            <a:avLst/>
          </a:prstGeom>
        </p:spPr>
      </p:pic>
      <p:pic>
        <p:nvPicPr>
          <p:cNvPr id="14" name="Graphic 13" descr="Zoom in with solid fill">
            <a:extLst>
              <a:ext uri="{FF2B5EF4-FFF2-40B4-BE49-F238E27FC236}">
                <a16:creationId xmlns:a16="http://schemas.microsoft.com/office/drawing/2014/main" id="{AB4F06FA-44D3-E2AA-4BD3-02797AFBE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800" y="3314476"/>
            <a:ext cx="674550" cy="674550"/>
          </a:xfrm>
          <a:prstGeom prst="rect">
            <a:avLst/>
          </a:prstGeom>
        </p:spPr>
      </p:pic>
      <p:pic>
        <p:nvPicPr>
          <p:cNvPr id="16" name="Graphic 15" descr="Questions with solid fill">
            <a:extLst>
              <a:ext uri="{FF2B5EF4-FFF2-40B4-BE49-F238E27FC236}">
                <a16:creationId xmlns:a16="http://schemas.microsoft.com/office/drawing/2014/main" id="{FB5E1956-2EA0-9E76-5E83-732C05F53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325" y="2383251"/>
            <a:ext cx="703350" cy="703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E94895-EA16-E654-F850-F263B81FA9CE}"/>
              </a:ext>
            </a:extLst>
          </p:cNvPr>
          <p:cNvSpPr txBox="1"/>
          <p:nvPr/>
        </p:nvSpPr>
        <p:spPr>
          <a:xfrm>
            <a:off x="8546748" y="4819982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41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7893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FDA8-7273-E872-F26A-F639CC14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Applicant‘s</a:t>
            </a:r>
            <a:r>
              <a:rPr lang="de-DE" dirty="0"/>
              <a:t> </a:t>
            </a:r>
            <a:r>
              <a:rPr lang="de-DE" dirty="0" err="1"/>
              <a:t>Perspective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96E82-6EB3-78F6-F05A-ADEA309E3220}"/>
              </a:ext>
            </a:extLst>
          </p:cNvPr>
          <p:cNvSpPr txBox="1"/>
          <p:nvPr/>
        </p:nvSpPr>
        <p:spPr>
          <a:xfrm>
            <a:off x="1984417" y="1468800"/>
            <a:ext cx="6498895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impeccable</a:t>
            </a:r>
            <a:r>
              <a:rPr lang="de-DE" dirty="0"/>
              <a:t> </a:t>
            </a:r>
            <a:r>
              <a:rPr lang="de-DE" dirty="0" err="1"/>
              <a:t>credit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(</a:t>
            </a:r>
            <a:r>
              <a:rPr lang="de-DE" dirty="0" err="1"/>
              <a:t>highest</a:t>
            </a:r>
            <a:r>
              <a:rPr lang="de-DE" dirty="0"/>
              <a:t> feature </a:t>
            </a:r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err="1"/>
              <a:t>Flexibility</a:t>
            </a:r>
            <a:r>
              <a:rPr lang="de-DE" dirty="0"/>
              <a:t> in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(urban, semi-urban </a:t>
            </a:r>
            <a:r>
              <a:rPr lang="de-DE" dirty="0" err="1"/>
              <a:t>or</a:t>
            </a:r>
            <a:r>
              <a:rPr lang="de-DE" dirty="0"/>
              <a:t> rural)</a:t>
            </a:r>
          </a:p>
          <a:p>
            <a:r>
              <a:rPr lang="en-US" sz="1400" dirty="0">
                <a:latin typeface="Work Sans" pitchFamily="2" charset="0"/>
              </a:rPr>
              <a:t>→ Banks offers fair options for all areas</a:t>
            </a:r>
          </a:p>
          <a:p>
            <a:endParaRPr lang="en-US" dirty="0">
              <a:latin typeface="Work Sans" pitchFamily="2" charset="0"/>
            </a:endParaRPr>
          </a:p>
          <a:p>
            <a:endParaRPr lang="en-US" sz="1400" dirty="0">
              <a:latin typeface="Work Sans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Work Sans" pitchFamily="2" charset="0"/>
              </a:rPr>
              <a:t>Delivering of a faster and twice secured application progress</a:t>
            </a:r>
          </a:p>
          <a:p>
            <a:r>
              <a:rPr lang="en-US" sz="1400" dirty="0">
                <a:latin typeface="Work Sans" pitchFamily="2" charset="0"/>
              </a:rPr>
              <a:t>→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Employees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can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focus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most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important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checks</a:t>
            </a:r>
            <a:r>
              <a:rPr lang="de-DE" dirty="0">
                <a:latin typeface="Work Sans" pitchFamily="2" charset="0"/>
              </a:rPr>
              <a:t> and </a:t>
            </a:r>
            <a:r>
              <a:rPr lang="de-DE" dirty="0" err="1">
                <a:latin typeface="Work Sans" pitchFamily="2" charset="0"/>
              </a:rPr>
              <a:t>algorithms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limit</a:t>
            </a:r>
            <a:r>
              <a:rPr lang="de-DE" dirty="0">
                <a:latin typeface="Work Sans" pitchFamily="2" charset="0"/>
              </a:rPr>
              <a:t> </a:t>
            </a:r>
          </a:p>
          <a:p>
            <a:r>
              <a:rPr lang="de-DE" dirty="0">
                <a:latin typeface="Work Sans" pitchFamily="2" charset="0"/>
              </a:rPr>
              <a:t>potential </a:t>
            </a:r>
            <a:r>
              <a:rPr lang="de-DE" dirty="0" err="1">
                <a:latin typeface="Work Sans" pitchFamily="2" charset="0"/>
              </a:rPr>
              <a:t>sources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of</a:t>
            </a:r>
            <a:r>
              <a:rPr lang="de-DE" dirty="0">
                <a:latin typeface="Work Sans" pitchFamily="2" charset="0"/>
              </a:rPr>
              <a:t> human </a:t>
            </a:r>
            <a:r>
              <a:rPr lang="de-DE" dirty="0" err="1">
                <a:latin typeface="Work Sans" pitchFamily="2" charset="0"/>
              </a:rPr>
              <a:t>failure</a:t>
            </a:r>
            <a:endParaRPr lang="de-DE" dirty="0"/>
          </a:p>
          <a:p>
            <a:endParaRPr lang="en-US" dirty="0"/>
          </a:p>
        </p:txBody>
      </p:sp>
      <p:pic>
        <p:nvPicPr>
          <p:cNvPr id="5" name="Graphic 4" descr="Exclamation mark with solid fill">
            <a:extLst>
              <a:ext uri="{FF2B5EF4-FFF2-40B4-BE49-F238E27FC236}">
                <a16:creationId xmlns:a16="http://schemas.microsoft.com/office/drawing/2014/main" id="{69D3F8DE-E80D-08CA-5BE6-97F524273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800" y="1359750"/>
            <a:ext cx="565200" cy="565200"/>
          </a:xfrm>
          <a:prstGeom prst="rect">
            <a:avLst/>
          </a:prstGeom>
        </p:spPr>
      </p:pic>
      <p:pic>
        <p:nvPicPr>
          <p:cNvPr id="7" name="Graphic 6" descr="Treasure Map with solid fill">
            <a:extLst>
              <a:ext uri="{FF2B5EF4-FFF2-40B4-BE49-F238E27FC236}">
                <a16:creationId xmlns:a16="http://schemas.microsoft.com/office/drawing/2014/main" id="{A44DA223-365A-2BFB-30F2-CE11E0950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288" y="2022150"/>
            <a:ext cx="746550" cy="746550"/>
          </a:xfrm>
          <a:prstGeom prst="rect">
            <a:avLst/>
          </a:prstGeom>
        </p:spPr>
      </p:pic>
      <p:pic>
        <p:nvPicPr>
          <p:cNvPr id="8" name="Graphic 7" descr="Shield Tick with solid fill">
            <a:extLst>
              <a:ext uri="{FF2B5EF4-FFF2-40B4-BE49-F238E27FC236}">
                <a16:creationId xmlns:a16="http://schemas.microsoft.com/office/drawing/2014/main" id="{D7C8EC08-D3CD-F647-06B6-C48A4551B9F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8230" y="3034517"/>
            <a:ext cx="738608" cy="738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CE662A-ABD4-A663-8BAE-623E2B699DB9}"/>
              </a:ext>
            </a:extLst>
          </p:cNvPr>
          <p:cNvSpPr txBox="1"/>
          <p:nvPr/>
        </p:nvSpPr>
        <p:spPr>
          <a:xfrm>
            <a:off x="8546748" y="4819982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42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8262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3"/>
          <p:cNvSpPr txBox="1">
            <a:spLocks noGrp="1"/>
          </p:cNvSpPr>
          <p:nvPr>
            <p:ph type="title"/>
          </p:nvPr>
        </p:nvSpPr>
        <p:spPr>
          <a:xfrm>
            <a:off x="1934850" y="287550"/>
            <a:ext cx="5274300" cy="8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073" name="Google Shape;1073;p63"/>
          <p:cNvSpPr txBox="1">
            <a:spLocks noGrp="1"/>
          </p:cNvSpPr>
          <p:nvPr>
            <p:ph type="subTitle" idx="1"/>
          </p:nvPr>
        </p:nvSpPr>
        <p:spPr>
          <a:xfrm>
            <a:off x="1934800" y="1166850"/>
            <a:ext cx="5274300" cy="6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Montserrat"/>
                <a:ea typeface="Montserrat"/>
                <a:cs typeface="Montserrat"/>
                <a:sym typeface="Montserrat"/>
              </a:rPr>
              <a:t>Do you have any questions?</a:t>
            </a:r>
            <a:endParaRPr sz="20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074" name="Google Shape;1074;p63"/>
          <p:cNvSpPr txBox="1"/>
          <p:nvPr/>
        </p:nvSpPr>
        <p:spPr>
          <a:xfrm>
            <a:off x="1934850" y="2652300"/>
            <a:ext cx="52743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Please keep this slide for attribution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75" name="Google Shape;1075;p6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259050"/>
            <a:ext cx="9144003" cy="1884140"/>
          </a:xfrm>
          <a:prstGeom prst="rect">
            <a:avLst/>
          </a:prstGeom>
        </p:spPr>
      </p:pic>
      <p:sp>
        <p:nvSpPr>
          <p:cNvPr id="1097" name="Google Shape;1097;p63"/>
          <p:cNvSpPr/>
          <p:nvPr/>
        </p:nvSpPr>
        <p:spPr>
          <a:xfrm>
            <a:off x="8796650" y="1799200"/>
            <a:ext cx="720000" cy="24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4CF419-B7DA-7D94-988C-23ED6F421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460" y="518400"/>
            <a:ext cx="4809090" cy="374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071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72D51E-2C3E-709E-4CF6-FB289F069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Loan Amount Term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F66253-2FB1-9050-B8E8-657C878C6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1" y="1422401"/>
            <a:ext cx="4473669" cy="2760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3952B0-105F-B1F6-C075-3570CBDD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22401"/>
            <a:ext cx="4473670" cy="27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697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72D51E-2C3E-709E-4CF6-FB289F069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Coapplicant Income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14C94-9AF9-2A9B-7CBA-7B4F19F37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1" y="1422402"/>
            <a:ext cx="4473669" cy="2760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7A029F-56CE-579F-4207-730E50DC7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0" y="1422399"/>
            <a:ext cx="4473672" cy="2760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63E1A8-01B4-C0D4-544B-BD0AA0BB9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22399"/>
            <a:ext cx="4473669" cy="276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797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72D51E-2C3E-709E-4CF6-FB289F069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Total Income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14C94-9AF9-2A9B-7CBA-7B4F19F37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1" y="1422402"/>
            <a:ext cx="4473669" cy="2760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5F849B-1013-403C-36E2-66F1E8B4D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1" y="1422400"/>
            <a:ext cx="4473669" cy="27608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BBC0AC-9260-B237-0723-F0099F823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22400"/>
            <a:ext cx="4473669" cy="276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89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2050" y="238125"/>
            <a:ext cx="3818501" cy="4648200"/>
          </a:xfrm>
          <a:prstGeom prst="rect">
            <a:avLst/>
          </a:prstGeom>
        </p:spPr>
      </p:pic>
      <p:sp>
        <p:nvSpPr>
          <p:cNvPr id="477" name="Google Shape;477;p37"/>
          <p:cNvSpPr txBox="1">
            <a:spLocks noGrp="1"/>
          </p:cNvSpPr>
          <p:nvPr>
            <p:ph type="title" idx="2"/>
          </p:nvPr>
        </p:nvSpPr>
        <p:spPr>
          <a:xfrm>
            <a:off x="715100" y="1027375"/>
            <a:ext cx="1786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8" name="Google Shape;478;p37"/>
          <p:cNvSpPr txBox="1">
            <a:spLocks noGrp="1"/>
          </p:cNvSpPr>
          <p:nvPr>
            <p:ph type="subTitle" idx="1"/>
          </p:nvPr>
        </p:nvSpPr>
        <p:spPr>
          <a:xfrm>
            <a:off x="715100" y="3614899"/>
            <a:ext cx="42768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can a bank decide, if they should give a customer a real-estate loan?</a:t>
            </a:r>
            <a:endParaRPr dirty="0"/>
          </a:p>
        </p:txBody>
      </p:sp>
      <p:sp>
        <p:nvSpPr>
          <p:cNvPr id="479" name="Google Shape;479;p37"/>
          <p:cNvSpPr txBox="1">
            <a:spLocks noGrp="1"/>
          </p:cNvSpPr>
          <p:nvPr>
            <p:ph type="title"/>
          </p:nvPr>
        </p:nvSpPr>
        <p:spPr>
          <a:xfrm>
            <a:off x="715100" y="2614750"/>
            <a:ext cx="4276800" cy="9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Our Business Case</a:t>
            </a:r>
            <a:endParaRPr sz="3200" dirty="0"/>
          </a:p>
        </p:txBody>
      </p:sp>
      <p:sp>
        <p:nvSpPr>
          <p:cNvPr id="480" name="Google Shape;480;p37"/>
          <p:cNvSpPr/>
          <p:nvPr/>
        </p:nvSpPr>
        <p:spPr>
          <a:xfrm>
            <a:off x="715100" y="2050149"/>
            <a:ext cx="1095300" cy="19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4"/>
          <p:cNvSpPr txBox="1">
            <a:spLocks noGrp="1"/>
          </p:cNvSpPr>
          <p:nvPr>
            <p:ph type="title"/>
          </p:nvPr>
        </p:nvSpPr>
        <p:spPr>
          <a:xfrm>
            <a:off x="367200" y="261775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Real-Estate Market chall</a:t>
            </a:r>
            <a:r>
              <a:rPr lang="en-US" sz="2800" dirty="0"/>
              <a:t>e</a:t>
            </a:r>
            <a:r>
              <a:rPr lang="en" sz="2800" dirty="0"/>
              <a:t>nges customers and financial institutes…</a:t>
            </a:r>
            <a:endParaRPr sz="2800" dirty="0"/>
          </a:p>
        </p:txBody>
      </p:sp>
      <p:sp>
        <p:nvSpPr>
          <p:cNvPr id="433" name="Google Shape;433;p34"/>
          <p:cNvSpPr txBox="1"/>
          <p:nvPr/>
        </p:nvSpPr>
        <p:spPr>
          <a:xfrm>
            <a:off x="720000" y="1155325"/>
            <a:ext cx="77040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4" name="Google Shape;434;p34"/>
          <p:cNvSpPr txBox="1"/>
          <p:nvPr/>
        </p:nvSpPr>
        <p:spPr>
          <a:xfrm>
            <a:off x="828000" y="2827293"/>
            <a:ext cx="444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Consistantly and rapidly </a:t>
            </a:r>
            <a:r>
              <a:rPr lang="en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increasing housing prices in the US </a:t>
            </a:r>
            <a:r>
              <a:rPr lang="en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(Graphic 1)</a:t>
            </a:r>
            <a:endParaRPr lang="en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→ </a:t>
            </a:r>
            <a:r>
              <a:rPr lang="en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Major driver for </a:t>
            </a:r>
            <a:r>
              <a:rPr lang="en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increasing demand of high valued loans </a:t>
            </a:r>
            <a:r>
              <a:rPr lang="en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(Graphic 2)</a:t>
            </a:r>
            <a:endParaRPr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5" name="Google Shape;435;p34"/>
          <p:cNvSpPr txBox="1"/>
          <p:nvPr/>
        </p:nvSpPr>
        <p:spPr>
          <a:xfrm>
            <a:off x="967801" y="3900843"/>
            <a:ext cx="4777799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→ Huge volumes </a:t>
            </a:r>
            <a:r>
              <a:rPr lang="en-US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of offered loans </a:t>
            </a:r>
            <a:r>
              <a:rPr lang="en-US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increase financial risks of banks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	</a:t>
            </a:r>
            <a:endParaRPr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7A9FF-5EC4-47C9-2A3A-0C6E1DA488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01" y="1300825"/>
            <a:ext cx="5086800" cy="1436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D1B9D1-856A-6A6D-4A76-DDF7EDF411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3600" y="2157559"/>
            <a:ext cx="3184318" cy="1974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3B93A5-EBE4-F71C-717E-EC89DD01C7A0}"/>
              </a:ext>
            </a:extLst>
          </p:cNvPr>
          <p:cNvSpPr txBox="1"/>
          <p:nvPr/>
        </p:nvSpPr>
        <p:spPr>
          <a:xfrm>
            <a:off x="1735200" y="4556150"/>
            <a:ext cx="51491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=&gt; Reliable prediction on creditability of applicant is of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	high importance for banks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A98C47-3C22-26CE-BB01-78898593DFF7}"/>
              </a:ext>
            </a:extLst>
          </p:cNvPr>
          <p:cNvSpPr txBox="1"/>
          <p:nvPr/>
        </p:nvSpPr>
        <p:spPr>
          <a:xfrm>
            <a:off x="8602720" y="484292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6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3"/>
          <p:cNvSpPr txBox="1">
            <a:spLocks noGrp="1"/>
          </p:cNvSpPr>
          <p:nvPr>
            <p:ph type="subTitle" idx="1"/>
          </p:nvPr>
        </p:nvSpPr>
        <p:spPr>
          <a:xfrm>
            <a:off x="720065" y="2389370"/>
            <a:ext cx="2447400" cy="7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Maximize Accuracy in Prediction</a:t>
            </a:r>
            <a:endParaRPr sz="1800" dirty="0"/>
          </a:p>
        </p:txBody>
      </p:sp>
      <p:sp>
        <p:nvSpPr>
          <p:cNvPr id="572" name="Google Shape;572;p43"/>
          <p:cNvSpPr txBox="1">
            <a:spLocks noGrp="1"/>
          </p:cNvSpPr>
          <p:nvPr>
            <p:ph type="subTitle" idx="5"/>
          </p:nvPr>
        </p:nvSpPr>
        <p:spPr>
          <a:xfrm>
            <a:off x="3167465" y="2389370"/>
            <a:ext cx="2764350" cy="7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 err="1"/>
              <a:t>Reduce</a:t>
            </a:r>
            <a:r>
              <a:rPr lang="de-DE" sz="1800" dirty="0"/>
              <a:t> </a:t>
            </a:r>
            <a:r>
              <a:rPr lang="de-DE" sz="1800" dirty="0" err="1"/>
              <a:t>risks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costs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missclassification</a:t>
            </a:r>
            <a:r>
              <a:rPr lang="de-DE" sz="1800" dirty="0"/>
              <a:t> </a:t>
            </a:r>
            <a:endParaRPr sz="1800" dirty="0"/>
          </a:p>
        </p:txBody>
      </p:sp>
      <p:sp>
        <p:nvSpPr>
          <p:cNvPr id="573" name="Google Shape;573;p43"/>
          <p:cNvSpPr txBox="1">
            <a:spLocks noGrp="1"/>
          </p:cNvSpPr>
          <p:nvPr>
            <p:ph type="subTitle" idx="6"/>
          </p:nvPr>
        </p:nvSpPr>
        <p:spPr>
          <a:xfrm>
            <a:off x="5882900" y="2297133"/>
            <a:ext cx="2634666" cy="7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Fasten the decision on loan approval</a:t>
            </a:r>
          </a:p>
        </p:txBody>
      </p:sp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 setting for this project</a:t>
            </a:r>
            <a:endParaRPr dirty="0"/>
          </a:p>
        </p:txBody>
      </p:sp>
      <p:sp>
        <p:nvSpPr>
          <p:cNvPr id="578" name="Google Shape;578;p43"/>
          <p:cNvSpPr/>
          <p:nvPr/>
        </p:nvSpPr>
        <p:spPr>
          <a:xfrm>
            <a:off x="720066" y="3551000"/>
            <a:ext cx="2447400" cy="105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3"/>
          <p:cNvSpPr/>
          <p:nvPr/>
        </p:nvSpPr>
        <p:spPr>
          <a:xfrm>
            <a:off x="3348300" y="3551000"/>
            <a:ext cx="2447400" cy="105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3"/>
          <p:cNvSpPr/>
          <p:nvPr/>
        </p:nvSpPr>
        <p:spPr>
          <a:xfrm>
            <a:off x="5976534" y="3551000"/>
            <a:ext cx="2447400" cy="105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3" name="Google Shape;593;p43"/>
          <p:cNvSpPr/>
          <p:nvPr/>
        </p:nvSpPr>
        <p:spPr>
          <a:xfrm>
            <a:off x="1686011" y="3835806"/>
            <a:ext cx="515508" cy="487888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75A89C-E082-97B9-5339-FEDD8758DCD8}"/>
              </a:ext>
            </a:extLst>
          </p:cNvPr>
          <p:cNvSpPr txBox="1"/>
          <p:nvPr/>
        </p:nvSpPr>
        <p:spPr>
          <a:xfrm>
            <a:off x="640964" y="1330890"/>
            <a:ext cx="776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err="1">
                <a:latin typeface="Work Sans" pitchFamily="2" charset="0"/>
              </a:rPr>
              <a:t>training</a:t>
            </a:r>
            <a:r>
              <a:rPr lang="de-DE" dirty="0">
                <a:latin typeface="Work Sans" pitchFamily="2" charset="0"/>
              </a:rPr>
              <a:t> and </a:t>
            </a:r>
            <a:r>
              <a:rPr lang="de-DE" dirty="0" err="1">
                <a:latin typeface="Work Sans" pitchFamily="2" charset="0"/>
              </a:rPr>
              <a:t>testing</a:t>
            </a:r>
            <a:r>
              <a:rPr lang="de-DE" dirty="0">
                <a:latin typeface="Work Sans" pitchFamily="2" charset="0"/>
              </a:rPr>
              <a:t> a </a:t>
            </a:r>
            <a:r>
              <a:rPr lang="de-DE" dirty="0" err="1">
                <a:latin typeface="Work Sans" pitchFamily="2" charset="0"/>
              </a:rPr>
              <a:t>machine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learning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model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for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prediction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of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creditability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by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using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classification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techniques</a:t>
            </a:r>
            <a:endParaRPr lang="en-US" dirty="0">
              <a:latin typeface="Work Sans" pitchFamily="2" charset="0"/>
            </a:endParaRPr>
          </a:p>
        </p:txBody>
      </p:sp>
      <p:pic>
        <p:nvPicPr>
          <p:cNvPr id="10" name="Graphic 9" descr="Shield Tick with solid fill">
            <a:extLst>
              <a:ext uri="{FF2B5EF4-FFF2-40B4-BE49-F238E27FC236}">
                <a16:creationId xmlns:a16="http://schemas.microsoft.com/office/drawing/2014/main" id="{29E98501-BB40-E924-4644-988427FD6E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2696" y="3709608"/>
            <a:ext cx="738608" cy="738608"/>
          </a:xfrm>
          <a:prstGeom prst="rect">
            <a:avLst/>
          </a:prstGeom>
        </p:spPr>
      </p:pic>
      <p:pic>
        <p:nvPicPr>
          <p:cNvPr id="12" name="Graphic 11" descr="Stopwatch 75% with solid fill">
            <a:extLst>
              <a:ext uri="{FF2B5EF4-FFF2-40B4-BE49-F238E27FC236}">
                <a16:creationId xmlns:a16="http://schemas.microsoft.com/office/drawing/2014/main" id="{8E17BE79-2C76-7D55-8271-0026F6DF2A0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2756" y="3721434"/>
            <a:ext cx="714955" cy="7149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75847F-12C4-31A0-F006-CB890327B49B}"/>
              </a:ext>
            </a:extLst>
          </p:cNvPr>
          <p:cNvSpPr txBox="1"/>
          <p:nvPr/>
        </p:nvSpPr>
        <p:spPr>
          <a:xfrm>
            <a:off x="8726748" y="474142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55200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77;p37">
            <a:extLst>
              <a:ext uri="{FF2B5EF4-FFF2-40B4-BE49-F238E27FC236}">
                <a16:creationId xmlns:a16="http://schemas.microsoft.com/office/drawing/2014/main" id="{39327E4C-4781-F9ED-BC80-9D80E448FF3B}"/>
              </a:ext>
            </a:extLst>
          </p:cNvPr>
          <p:cNvSpPr txBox="1">
            <a:spLocks/>
          </p:cNvSpPr>
          <p:nvPr/>
        </p:nvSpPr>
        <p:spPr>
          <a:xfrm>
            <a:off x="5395100" y="775375"/>
            <a:ext cx="1786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rtl="0">
              <a:buClrTx/>
              <a:buFontTx/>
            </a:pPr>
            <a:r>
              <a:rPr lang="en" sz="6000" dirty="0">
                <a:solidFill>
                  <a:sysClr val="windowText" lastClr="000000"/>
                </a:solidFill>
                <a:latin typeface="Montserrat ExtraBold" panose="00000900000000000000" pitchFamily="2" charset="0"/>
              </a:rPr>
              <a:t>02</a:t>
            </a:r>
          </a:p>
        </p:txBody>
      </p:sp>
      <p:sp>
        <p:nvSpPr>
          <p:cNvPr id="3" name="Google Shape;480;p37">
            <a:extLst>
              <a:ext uri="{FF2B5EF4-FFF2-40B4-BE49-F238E27FC236}">
                <a16:creationId xmlns:a16="http://schemas.microsoft.com/office/drawing/2014/main" id="{A1D3D9C7-F9E0-6044-C4CF-1CEF9F334180}"/>
              </a:ext>
            </a:extLst>
          </p:cNvPr>
          <p:cNvSpPr/>
          <p:nvPr/>
        </p:nvSpPr>
        <p:spPr>
          <a:xfrm>
            <a:off x="5395100" y="1683775"/>
            <a:ext cx="1095300" cy="19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E6346F-B4E6-8D2A-E88D-B52A150321D5}"/>
              </a:ext>
            </a:extLst>
          </p:cNvPr>
          <p:cNvSpPr txBox="1"/>
          <p:nvPr/>
        </p:nvSpPr>
        <p:spPr>
          <a:xfrm>
            <a:off x="5277600" y="2253600"/>
            <a:ext cx="36084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ontserrat ExtraBold" panose="00000900000000000000" pitchFamily="2" charset="0"/>
              </a:rPr>
              <a:t>Nature of Data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5640B-0003-7460-7DC3-321FFB5C245D}"/>
              </a:ext>
            </a:extLst>
          </p:cNvPr>
          <p:cNvSpPr txBox="1"/>
          <p:nvPr/>
        </p:nvSpPr>
        <p:spPr>
          <a:xfrm>
            <a:off x="5304572" y="2896543"/>
            <a:ext cx="358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Work Sans" pitchFamily="2" charset="0"/>
              </a:rPr>
              <a:t>What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dataset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have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we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used</a:t>
            </a:r>
            <a:r>
              <a:rPr lang="de-DE" dirty="0">
                <a:latin typeface="Work Sans" pitchFamily="2" charset="0"/>
              </a:rPr>
              <a:t> and </a:t>
            </a:r>
            <a:r>
              <a:rPr lang="de-DE" dirty="0" err="1">
                <a:latin typeface="Work Sans" pitchFamily="2" charset="0"/>
              </a:rPr>
              <a:t>what</a:t>
            </a:r>
            <a:r>
              <a:rPr lang="de-DE" dirty="0">
                <a:latin typeface="Work Sans" pitchFamily="2" charset="0"/>
              </a:rPr>
              <a:t> </a:t>
            </a:r>
          </a:p>
          <a:p>
            <a:r>
              <a:rPr lang="de-DE" dirty="0" err="1">
                <a:latin typeface="Work Sans" pitchFamily="2" charset="0"/>
              </a:rPr>
              <a:t>characteristics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does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it</a:t>
            </a:r>
            <a:r>
              <a:rPr lang="de-DE" dirty="0">
                <a:latin typeface="Work Sans" pitchFamily="2" charset="0"/>
              </a:rPr>
              <a:t> </a:t>
            </a:r>
            <a:r>
              <a:rPr lang="de-DE" dirty="0" err="1">
                <a:latin typeface="Work Sans" pitchFamily="2" charset="0"/>
              </a:rPr>
              <a:t>have</a:t>
            </a:r>
            <a:r>
              <a:rPr lang="de-DE" dirty="0">
                <a:latin typeface="Work Sans" pitchFamily="2" charset="0"/>
              </a:rPr>
              <a:t>?</a:t>
            </a:r>
            <a:endParaRPr lang="en-US" dirty="0">
              <a:latin typeface="Work Sans" pitchFamily="2" charset="0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3265A30-0076-859F-EA15-6DD78028231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4"/>
          <p:cNvSpPr txBox="1">
            <a:spLocks noGrp="1"/>
          </p:cNvSpPr>
          <p:nvPr>
            <p:ph type="title"/>
          </p:nvPr>
        </p:nvSpPr>
        <p:spPr>
          <a:xfrm>
            <a:off x="367200" y="261775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Nature of Data</a:t>
            </a:r>
            <a:endParaRPr sz="2800" dirty="0"/>
          </a:p>
        </p:txBody>
      </p:sp>
      <p:graphicFrame>
        <p:nvGraphicFramePr>
          <p:cNvPr id="432" name="Google Shape;432;p34"/>
          <p:cNvGraphicFramePr/>
          <p:nvPr/>
        </p:nvGraphicFramePr>
        <p:xfrm>
          <a:off x="727200" y="1003080"/>
          <a:ext cx="7704000" cy="2235200"/>
        </p:xfrm>
        <a:graphic>
          <a:graphicData uri="http://schemas.openxmlformats.org/drawingml/2006/table">
            <a:tbl>
              <a:tblPr>
                <a:noFill/>
                <a:tableStyleId>{4AF01474-E70F-460C-9F1D-5F229519F8AF}</a:tableStyleId>
              </a:tblPr>
              <a:tblGrid>
                <a:gridCol w="245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solidFill>
                            <a:schemeClr val="hlink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Source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Char char="•"/>
                      </a:pPr>
                      <a:endParaRPr lang="en"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Kaggle.com: Free sharing and adaption for educational usage (Attribution 4.0 International License)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None/>
                      </a:pPr>
                      <a:endParaRPr lang="en"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lt1"/>
                        </a:gs>
                        <a:gs pos="50000">
                          <a:schemeClr val="accent4"/>
                        </a:gs>
                        <a:gs pos="100000">
                          <a:schemeClr val="accent4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1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solidFill>
                            <a:schemeClr val="hlink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Dataset Origin</a:t>
                      </a:r>
                      <a:endParaRPr sz="12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Dataset was explicitly created for the data science use case of deciding on property loans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lt1"/>
                        </a:gs>
                        <a:gs pos="50000">
                          <a:schemeClr val="accent4"/>
                        </a:gs>
                        <a:gs pos="100000">
                          <a:schemeClr val="accent4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0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lt1"/>
                        </a:gs>
                        <a:gs pos="50000">
                          <a:schemeClr val="accent4"/>
                        </a:gs>
                        <a:gs pos="100000">
                          <a:schemeClr val="accent4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0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lt1"/>
                        </a:gs>
                        <a:gs pos="50000">
                          <a:schemeClr val="accent4"/>
                        </a:gs>
                        <a:gs pos="100000">
                          <a:schemeClr val="accent4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0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lt1"/>
                        </a:gs>
                        <a:gs pos="50000">
                          <a:schemeClr val="accent4"/>
                        </a:gs>
                        <a:gs pos="100000">
                          <a:schemeClr val="accent4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00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lt1"/>
                        </a:gs>
                        <a:gs pos="50000">
                          <a:schemeClr val="accent4"/>
                        </a:gs>
                        <a:gs pos="100000">
                          <a:schemeClr val="accent4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33" name="Google Shape;433;p34"/>
          <p:cNvSpPr txBox="1"/>
          <p:nvPr/>
        </p:nvSpPr>
        <p:spPr>
          <a:xfrm>
            <a:off x="720000" y="1155325"/>
            <a:ext cx="77040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4" name="Google Shape;434;p34"/>
          <p:cNvSpPr txBox="1"/>
          <p:nvPr/>
        </p:nvSpPr>
        <p:spPr>
          <a:xfrm>
            <a:off x="720002" y="4133675"/>
            <a:ext cx="34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u="sng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5" name="Google Shape;435;p34"/>
          <p:cNvSpPr txBox="1"/>
          <p:nvPr/>
        </p:nvSpPr>
        <p:spPr>
          <a:xfrm>
            <a:off x="7249250" y="3981275"/>
            <a:ext cx="402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0F7646C2-8E87-60C5-F758-6C1497A76AC5}"/>
              </a:ext>
            </a:extLst>
          </p:cNvPr>
          <p:cNvSpPr/>
          <p:nvPr/>
        </p:nvSpPr>
        <p:spPr>
          <a:xfrm>
            <a:off x="2167200" y="3446655"/>
            <a:ext cx="828000" cy="787375"/>
          </a:xfrm>
          <a:prstGeom prst="flowChartConnector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chemeClr val="tx1"/>
                </a:solidFill>
              </a:rPr>
              <a:t>382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CADD28F8-110B-78F0-B799-0EE5EA99B806}"/>
              </a:ext>
            </a:extLst>
          </p:cNvPr>
          <p:cNvSpPr/>
          <p:nvPr/>
        </p:nvSpPr>
        <p:spPr>
          <a:xfrm>
            <a:off x="5170200" y="3446655"/>
            <a:ext cx="828000" cy="787375"/>
          </a:xfrm>
          <a:prstGeom prst="flowChartConnector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chemeClr val="tx1"/>
                </a:solidFill>
              </a:rPr>
              <a:t>13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6085E7-8251-CDCF-7A9D-D5BDDF973F69}"/>
              </a:ext>
            </a:extLst>
          </p:cNvPr>
          <p:cNvSpPr txBox="1"/>
          <p:nvPr/>
        </p:nvSpPr>
        <p:spPr>
          <a:xfrm>
            <a:off x="3150498" y="3559130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  <a:p>
            <a:r>
              <a:rPr lang="de-DE" dirty="0"/>
              <a:t>total </a:t>
            </a:r>
            <a:r>
              <a:rPr lang="de-DE" dirty="0" err="1"/>
              <a:t>observations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25A8B-C461-29B1-30C2-DA9E05FC1854}"/>
              </a:ext>
            </a:extLst>
          </p:cNvPr>
          <p:cNvSpPr txBox="1"/>
          <p:nvPr/>
        </p:nvSpPr>
        <p:spPr>
          <a:xfrm>
            <a:off x="6107448" y="3559130"/>
            <a:ext cx="14670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Count </a:t>
            </a:r>
            <a:r>
              <a:rPr lang="de-DE" dirty="0" err="1"/>
              <a:t>of</a:t>
            </a:r>
            <a:r>
              <a:rPr lang="de-DE" dirty="0"/>
              <a:t> feature</a:t>
            </a:r>
          </a:p>
          <a:p>
            <a:r>
              <a:rPr lang="de-DE" dirty="0" err="1"/>
              <a:t>columns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67DA7-4B29-479C-D505-DB90227E1C4E}"/>
              </a:ext>
            </a:extLst>
          </p:cNvPr>
          <p:cNvSpPr txBox="1"/>
          <p:nvPr/>
        </p:nvSpPr>
        <p:spPr>
          <a:xfrm>
            <a:off x="8663601" y="486512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9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4542185"/>
      </p:ext>
    </p:extLst>
  </p:cSld>
  <p:clrMapOvr>
    <a:masterClrMapping/>
  </p:clrMapOvr>
</p:sld>
</file>

<file path=ppt/theme/theme1.xml><?xml version="1.0" encoding="utf-8"?>
<a:theme xmlns:a="http://schemas.openxmlformats.org/drawingml/2006/main" name="Bank Fees Marketing Plan by Slidesgo">
  <a:themeElements>
    <a:clrScheme name="Simple Light">
      <a:dk1>
        <a:srgbClr val="232323"/>
      </a:dk1>
      <a:lt1>
        <a:srgbClr val="FDFDFD"/>
      </a:lt1>
      <a:dk2>
        <a:srgbClr val="F0D931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323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1443</Words>
  <Application>Microsoft Office PowerPoint</Application>
  <PresentationFormat>On-screen Show (16:9)</PresentationFormat>
  <Paragraphs>358</Paragraphs>
  <Slides>47</Slides>
  <Notes>21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Bebas Neue</vt:lpstr>
      <vt:lpstr>Montserrat</vt:lpstr>
      <vt:lpstr>Montserrat ExtraBold</vt:lpstr>
      <vt:lpstr>Wingdings</vt:lpstr>
      <vt:lpstr>Work Sans</vt:lpstr>
      <vt:lpstr>Work Sans Medium</vt:lpstr>
      <vt:lpstr>Bank Fees Marketing Plan by Slidesgo</vt:lpstr>
      <vt:lpstr>Decision on Customer Creditability  </vt:lpstr>
      <vt:lpstr>Our Team</vt:lpstr>
      <vt:lpstr>Our bank</vt:lpstr>
      <vt:lpstr>01</vt:lpstr>
      <vt:lpstr>01</vt:lpstr>
      <vt:lpstr>Real-Estate Market challenges customers and financial institutes…</vt:lpstr>
      <vt:lpstr>Goal setting for this project</vt:lpstr>
      <vt:lpstr>PowerPoint Presentation</vt:lpstr>
      <vt:lpstr>Nature of Data</vt:lpstr>
      <vt:lpstr>Configuration of the Data Features</vt:lpstr>
      <vt:lpstr>Our Target Variable</vt:lpstr>
      <vt:lpstr>Distributions of further attributes</vt:lpstr>
      <vt:lpstr>03</vt:lpstr>
      <vt:lpstr>Key Steps of Preprocessing</vt:lpstr>
      <vt:lpstr>Handling of Missing Values</vt:lpstr>
      <vt:lpstr>Transformation of raw data features</vt:lpstr>
      <vt:lpstr>Scaling of Numerical Data</vt:lpstr>
      <vt:lpstr>Feature Engineering</vt:lpstr>
      <vt:lpstr>PowerPoint Presentation</vt:lpstr>
      <vt:lpstr>Gender</vt:lpstr>
      <vt:lpstr>Marriage Status</vt:lpstr>
      <vt:lpstr>Education</vt:lpstr>
      <vt:lpstr>Self-Employment</vt:lpstr>
      <vt:lpstr>Property Area</vt:lpstr>
      <vt:lpstr>Number of Dependents</vt:lpstr>
      <vt:lpstr>Credit History</vt:lpstr>
      <vt:lpstr>Applicant Income</vt:lpstr>
      <vt:lpstr>Additional Statistics</vt:lpstr>
      <vt:lpstr>05</vt:lpstr>
      <vt:lpstr>Used Classification Algorithms</vt:lpstr>
      <vt:lpstr>Focused KPIs for model evaluation</vt:lpstr>
      <vt:lpstr>Creation of Training &amp; Test Dataset</vt:lpstr>
      <vt:lpstr>Hyperparameter Tuning </vt:lpstr>
      <vt:lpstr>Performance of the different models</vt:lpstr>
      <vt:lpstr>Performance of the different models</vt:lpstr>
      <vt:lpstr>Performance of the different models</vt:lpstr>
      <vt:lpstr>Identification of the best model</vt:lpstr>
      <vt:lpstr>Assessment of most important features</vt:lpstr>
      <vt:lpstr>PowerPoint Presentation</vt:lpstr>
      <vt:lpstr>Drawn Business Implications</vt:lpstr>
      <vt:lpstr>Limitations and Future Potential</vt:lpstr>
      <vt:lpstr>Applicant‘s Perspective</vt:lpstr>
      <vt:lpstr>Thanks!</vt:lpstr>
      <vt:lpstr>PowerPoint Presentation</vt:lpstr>
      <vt:lpstr>Loan Amount Term</vt:lpstr>
      <vt:lpstr>Coapplicant Income</vt:lpstr>
      <vt:lpstr>Total Income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on Customer Creditability  </dc:title>
  <dc:creator>Lars Christian Gauch</dc:creator>
  <cp:lastModifiedBy>lars-christian.gauch@basf.com</cp:lastModifiedBy>
  <cp:revision>8</cp:revision>
  <dcterms:modified xsi:type="dcterms:W3CDTF">2024-07-18T05:13:12Z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6530cf4-8573-4c29-a912-bbcdac835909_Enabled">
    <vt:lpwstr>true</vt:lpwstr>
  </property>
  <property fmtid="{D5CDD505-2E9C-101B-9397-08002B2CF9AE}" pid="3" name="MSIP_Label_06530cf4-8573-4c29-a912-bbcdac835909_SetDate">
    <vt:lpwstr>2024-07-15T09:51:16Z</vt:lpwstr>
  </property>
  <property fmtid="{D5CDD505-2E9C-101B-9397-08002B2CF9AE}" pid="4" name="MSIP_Label_06530cf4-8573-4c29-a912-bbcdac835909_Method">
    <vt:lpwstr>Standard</vt:lpwstr>
  </property>
  <property fmtid="{D5CDD505-2E9C-101B-9397-08002B2CF9AE}" pid="5" name="MSIP_Label_06530cf4-8573-4c29-a912-bbcdac835909_Name">
    <vt:lpwstr>06530cf4-8573-4c29-a912-bbcdac835909</vt:lpwstr>
  </property>
  <property fmtid="{D5CDD505-2E9C-101B-9397-08002B2CF9AE}" pid="6" name="MSIP_Label_06530cf4-8573-4c29-a912-bbcdac835909_SiteId">
    <vt:lpwstr>ecaa386b-c8df-4ce0-ad01-740cbdb5ba55</vt:lpwstr>
  </property>
  <property fmtid="{D5CDD505-2E9C-101B-9397-08002B2CF9AE}" pid="7" name="MSIP_Label_06530cf4-8573-4c29-a912-bbcdac835909_ActionId">
    <vt:lpwstr>d44863c9-83d8-4ed3-af9b-662ca95ff0c5</vt:lpwstr>
  </property>
  <property fmtid="{D5CDD505-2E9C-101B-9397-08002B2CF9AE}" pid="8" name="MSIP_Label_06530cf4-8573-4c29-a912-bbcdac835909_ContentBits">
    <vt:lpwstr>2</vt:lpwstr>
  </property>
  <property fmtid="{D5CDD505-2E9C-101B-9397-08002B2CF9AE}" pid="9" name="ClassificationContentMarkingFooterLocations">
    <vt:lpwstr>Bank Fees Marketing Plan by Slidesgo:3\Slidesgo Final Pages:3</vt:lpwstr>
  </property>
  <property fmtid="{D5CDD505-2E9C-101B-9397-08002B2CF9AE}" pid="10" name="ClassificationContentMarkingFooterText">
    <vt:lpwstr>Internal</vt:lpwstr>
  </property>
</Properties>
</file>